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1pPr>
    <a:lvl2pPr marL="0" marR="0" indent="457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2pPr>
    <a:lvl3pPr marL="0" marR="0" indent="914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3pPr>
    <a:lvl4pPr marL="0" marR="0" indent="1371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4pPr>
    <a:lvl5pPr marL="0" marR="0" indent="18288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5pPr>
    <a:lvl6pPr marL="0" marR="0" indent="22860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6pPr>
    <a:lvl7pPr marL="0" marR="0" indent="2743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7pPr>
    <a:lvl8pPr marL="0" marR="0" indent="3200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8pPr>
    <a:lvl9pPr marL="0" marR="0" indent="3657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EFA07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254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254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3712597"/>
              <a:satOff val="-23099"/>
              <a:lumOff val="5802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BCEF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2871FF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D1F6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E7FE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/Relationships>

</file>

<file path=ppt/media/image1.jpeg>
</file>

<file path=ppt/media/image1.png>
</file>

<file path=ppt/media/image1.tif>
</file>

<file path=ppt/media/image10.tif>
</file>

<file path=ppt/media/image11.tif>
</file>

<file path=ppt/media/image12.tif>
</file>

<file path=ppt/media/image13.tif>
</file>

<file path=ppt/media/image14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Body Level One…"/>
          <p:cNvSpPr txBox="1"/>
          <p:nvPr>
            <p:ph type="body" sz="half" idx="1" hasCustomPrompt="1"/>
          </p:nvPr>
        </p:nvSpPr>
        <p:spPr>
          <a:xfrm>
            <a:off x="1298277" y="4927600"/>
            <a:ext cx="21863646" cy="3853767"/>
          </a:xfrm>
          <a:prstGeom prst="rect">
            <a:avLst/>
          </a:prstGeom>
        </p:spPr>
        <p:txBody>
          <a:bodyPr anchor="ctr"/>
          <a:lstStyle>
            <a:lvl1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1pPr>
            <a:lvl2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2pPr>
            <a:lvl3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3pPr>
            <a:lvl4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4pPr>
            <a:lvl5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Fact information"/>
          <p:cNvSpPr txBox="1"/>
          <p:nvPr>
            <p:ph type="body" sz="quarter" idx="21" hasCustomPrompt="1"/>
          </p:nvPr>
        </p:nvSpPr>
        <p:spPr>
          <a:xfrm>
            <a:off x="1295400" y="8117284"/>
            <a:ext cx="21869400" cy="592456"/>
          </a:xfrm>
          <a:prstGeom prst="rect">
            <a:avLst/>
          </a:prstGeom>
        </p:spPr>
        <p:txBody>
          <a:bodyPr/>
          <a:lstStyle>
            <a:lvl1pPr algn="ctr" defTabSz="490727">
              <a:spcBef>
                <a:spcPts val="2600"/>
              </a:spcBef>
              <a:defRPr spc="-88" sz="2940"/>
            </a:lvl1pPr>
          </a:lstStyle>
          <a:p>
            <a:pPr/>
            <a:r>
              <a:t>Fact information</a:t>
            </a:r>
          </a:p>
        </p:txBody>
      </p:sp>
      <p:sp>
        <p:nvSpPr>
          <p:cNvPr id="119" name="Body Level One…"/>
          <p:cNvSpPr txBox="1"/>
          <p:nvPr>
            <p:ph type="body" sz="half" idx="1" hasCustomPrompt="1"/>
          </p:nvPr>
        </p:nvSpPr>
        <p:spPr>
          <a:xfrm>
            <a:off x="1295400" y="3587043"/>
            <a:ext cx="21869400" cy="4730168"/>
          </a:xfrm>
          <a:prstGeom prst="rect">
            <a:avLst/>
          </a:prstGeom>
        </p:spPr>
        <p:txBody>
          <a:bodyPr anchor="b"/>
          <a:lstStyle>
            <a:lvl1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1pPr>
            <a:lvl2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2pPr>
            <a:lvl3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3pPr>
            <a:lvl4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4pPr>
            <a:lvl5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0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21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Attribution"/>
          <p:cNvSpPr txBox="1"/>
          <p:nvPr>
            <p:ph type="body" sz="quarter" idx="21" hasCustomPrompt="1"/>
          </p:nvPr>
        </p:nvSpPr>
        <p:spPr>
          <a:xfrm>
            <a:off x="2252674" y="10353079"/>
            <a:ext cx="20691414" cy="567945"/>
          </a:xfrm>
          <a:prstGeom prst="rect">
            <a:avLst/>
          </a:prstGeom>
        </p:spPr>
        <p:txBody>
          <a:bodyPr/>
          <a:lstStyle>
            <a:lvl1pPr defTabSz="584200">
              <a:defRPr spc="-84" sz="2800"/>
            </a:lvl1pPr>
          </a:lstStyle>
          <a:p>
            <a:pPr/>
            <a:r>
              <a:t>Attribution </a:t>
            </a:r>
          </a:p>
        </p:txBody>
      </p:sp>
      <p:sp>
        <p:nvSpPr>
          <p:cNvPr id="130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31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32" name="Body Level One…"/>
          <p:cNvSpPr txBox="1"/>
          <p:nvPr>
            <p:ph type="body" sz="half" idx="1" hasCustomPrompt="1"/>
          </p:nvPr>
        </p:nvSpPr>
        <p:spPr>
          <a:xfrm>
            <a:off x="1439912" y="4332885"/>
            <a:ext cx="21504176" cy="5497468"/>
          </a:xfrm>
          <a:prstGeom prst="rect">
            <a:avLst/>
          </a:prstGeom>
        </p:spPr>
        <p:txBody>
          <a:bodyPr anchor="b"/>
          <a:lstStyle>
            <a:lvl1pPr marL="714375" indent="-7143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1pPr>
            <a:lvl2pPr marL="714375" indent="-2571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2pPr>
            <a:lvl3pPr marL="714375" indent="2000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3pPr>
            <a:lvl4pPr marL="714375" indent="6572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4pPr>
            <a:lvl5pPr marL="714375" indent="11144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ide view of a person wearing a yellow hooded jacket in front of yellow shutters"/>
          <p:cNvSpPr/>
          <p:nvPr>
            <p:ph type="pic" idx="21"/>
          </p:nvPr>
        </p:nvSpPr>
        <p:spPr>
          <a:xfrm>
            <a:off x="4076700" y="-3937000"/>
            <a:ext cx="26492200" cy="176614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1" name="View of the back of a person with a yellow top looking through an opening in a stone wall"/>
          <p:cNvSpPr/>
          <p:nvPr>
            <p:ph type="pic" sz="half" idx="22"/>
          </p:nvPr>
        </p:nvSpPr>
        <p:spPr>
          <a:xfrm>
            <a:off x="-1" y="-525805"/>
            <a:ext cx="12065001" cy="77826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2" name="Person with a big smile wearing a blue top in front of a blue wall"/>
          <p:cNvSpPr/>
          <p:nvPr>
            <p:ph type="pic" sz="half" idx="23"/>
          </p:nvPr>
        </p:nvSpPr>
        <p:spPr>
          <a:xfrm>
            <a:off x="-1" y="6384784"/>
            <a:ext cx="12065001" cy="80482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erson in blue jeans and jean jacket against a solid red and purple wall"/>
          <p:cNvSpPr/>
          <p:nvPr>
            <p:ph type="pic" idx="21"/>
          </p:nvPr>
        </p:nvSpPr>
        <p:spPr>
          <a:xfrm>
            <a:off x="0" y="-1266000"/>
            <a:ext cx="24384000" cy="16248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miling person wearing sunglasses and a yellow top against a teal background"/>
          <p:cNvSpPr/>
          <p:nvPr>
            <p:ph type="pic" idx="21"/>
          </p:nvPr>
        </p:nvSpPr>
        <p:spPr>
          <a:xfrm>
            <a:off x="-685800" y="-6146800"/>
            <a:ext cx="34201100" cy="2008998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Presentation Title"/>
          <p:cNvSpPr txBox="1"/>
          <p:nvPr>
            <p:ph type="title" hasCustomPrompt="1"/>
          </p:nvPr>
        </p:nvSpPr>
        <p:spPr>
          <a:xfrm>
            <a:off x="1295400" y="4384675"/>
            <a:ext cx="21869400" cy="4699000"/>
          </a:xfrm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295400" y="9268776"/>
            <a:ext cx="21869400" cy="1422714"/>
          </a:xfrm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ide view of a person wearing a yellow hooded jacket in front of yellow shutters"/>
          <p:cNvSpPr/>
          <p:nvPr>
            <p:ph type="pic" idx="21"/>
          </p:nvPr>
        </p:nvSpPr>
        <p:spPr>
          <a:xfrm>
            <a:off x="8922063" y="-1"/>
            <a:ext cx="20573998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Slide Title"/>
          <p:cNvSpPr txBox="1"/>
          <p:nvPr>
            <p:ph type="title" hasCustomPrompt="1"/>
          </p:nvPr>
        </p:nvSpPr>
        <p:spPr>
          <a:xfrm>
            <a:off x="1295400" y="3743016"/>
            <a:ext cx="11442700" cy="533400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2" name="Body Level One…"/>
          <p:cNvSpPr txBox="1"/>
          <p:nvPr>
            <p:ph type="body" sz="quarter" idx="1" hasCustomPrompt="1"/>
          </p:nvPr>
        </p:nvSpPr>
        <p:spPr>
          <a:xfrm>
            <a:off x="1295400" y="9271000"/>
            <a:ext cx="11442700" cy="3175000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1" name="Slide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</p:txBody>
      </p:sp>
      <p:sp>
        <p:nvSpPr>
          <p:cNvPr id="42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43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44" name="Slide Title"/>
          <p:cNvSpPr txBox="1"/>
          <p:nvPr>
            <p:ph type="title" hasCustomPrompt="1"/>
          </p:nvPr>
        </p:nvSpPr>
        <p:spPr>
          <a:xfrm>
            <a:off x="1295400" y="1620697"/>
            <a:ext cx="21869400" cy="1778386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45" name="Body Level One…"/>
          <p:cNvSpPr txBox="1"/>
          <p:nvPr>
            <p:ph type="body" idx="1" hasCustomPrompt="1"/>
          </p:nvPr>
        </p:nvSpPr>
        <p:spPr>
          <a:xfrm>
            <a:off x="1295400" y="5270500"/>
            <a:ext cx="21869400" cy="7137400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xfrm>
            <a:off x="22793706" y="12981031"/>
            <a:ext cx="361189" cy="40411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54" name="Body Level One…"/>
          <p:cNvSpPr txBox="1"/>
          <p:nvPr>
            <p:ph type="body" idx="1" hasCustomPrompt="1"/>
          </p:nvPr>
        </p:nvSpPr>
        <p:spPr>
          <a:xfrm>
            <a:off x="1295400" y="5270500"/>
            <a:ext cx="21869400" cy="7135317"/>
          </a:xfrm>
          <a:prstGeom prst="rect">
            <a:avLst/>
          </a:prstGeom>
        </p:spPr>
        <p:txBody>
          <a:bodyPr numCol="2" spcCol="1093469"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5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56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erson with a big smile wearing a blue top in front of a blue wall"/>
          <p:cNvSpPr/>
          <p:nvPr>
            <p:ph type="pic" idx="21"/>
          </p:nvPr>
        </p:nvSpPr>
        <p:spPr>
          <a:xfrm>
            <a:off x="10236489" y="-1"/>
            <a:ext cx="2056146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" name="Body Level One…"/>
          <p:cNvSpPr txBox="1"/>
          <p:nvPr>
            <p:ph type="body" sz="half" idx="1" hasCustomPrompt="1"/>
          </p:nvPr>
        </p:nvSpPr>
        <p:spPr>
          <a:xfrm>
            <a:off x="1295400" y="5257800"/>
            <a:ext cx="11442700" cy="6886575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6" name="Rectangle"/>
          <p:cNvSpPr/>
          <p:nvPr/>
        </p:nvSpPr>
        <p:spPr>
          <a:xfrm>
            <a:off x="0" y="990550"/>
            <a:ext cx="12538389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67" name="Author and Date"/>
          <p:cNvSpPr txBox="1"/>
          <p:nvPr>
            <p:ph type="body" sz="quarter" idx="22" hasCustomPrompt="1"/>
          </p:nvPr>
        </p:nvSpPr>
        <p:spPr>
          <a:xfrm>
            <a:off x="1295400" y="12955885"/>
            <a:ext cx="114427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68" name="Slide Title"/>
          <p:cNvSpPr txBox="1"/>
          <p:nvPr>
            <p:ph type="title" hasCustomPrompt="1"/>
          </p:nvPr>
        </p:nvSpPr>
        <p:spPr>
          <a:xfrm>
            <a:off x="1295400" y="1625600"/>
            <a:ext cx="11442700" cy="2466975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69" name="Slide Subtitle"/>
          <p:cNvSpPr txBox="1"/>
          <p:nvPr>
            <p:ph type="body" sz="quarter" idx="23" hasCustomPrompt="1"/>
          </p:nvPr>
        </p:nvSpPr>
        <p:spPr>
          <a:xfrm>
            <a:off x="1295400" y="4092575"/>
            <a:ext cx="11442701" cy="678372"/>
          </a:xfrm>
          <a:prstGeom prst="rect">
            <a:avLst/>
          </a:prstGeom>
        </p:spPr>
        <p:txBody>
          <a:bodyPr/>
          <a:lstStyle>
            <a:lvl1pPr defTabSz="566674">
              <a:defRPr spc="-101" sz="3395"/>
            </a:lvl1pPr>
          </a:lstStyle>
          <a:p>
            <a:pPr/>
            <a:r>
              <a:t>Slide Subtitle</a:t>
            </a: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ection Title"/>
          <p:cNvSpPr txBox="1"/>
          <p:nvPr>
            <p:ph type="title" hasCustomPrompt="1"/>
          </p:nvPr>
        </p:nvSpPr>
        <p:spPr>
          <a:xfrm>
            <a:off x="1295400" y="5404408"/>
            <a:ext cx="21869400" cy="2881785"/>
          </a:xfrm>
          <a:prstGeom prst="rect">
            <a:avLst/>
          </a:prstGeom>
        </p:spPr>
        <p:txBody>
          <a:bodyPr anchor="ctr"/>
          <a:lstStyle>
            <a:lvl1pPr defTabSz="825500">
              <a:defRPr spc="-408" sz="10200"/>
            </a:lvl1pPr>
          </a:lstStyle>
          <a:p>
            <a:pPr/>
            <a:r>
              <a:t>Section Title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86" name="Slide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Slide Subtitle </a:t>
            </a:r>
          </a:p>
        </p:txBody>
      </p:sp>
      <p:sp>
        <p:nvSpPr>
          <p:cNvPr id="87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88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89" name="Slide Title"/>
          <p:cNvSpPr txBox="1"/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98" name="Agenda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Agenda Subtitle</a:t>
            </a:r>
          </a:p>
        </p:txBody>
      </p:sp>
      <p:sp>
        <p:nvSpPr>
          <p:cNvPr id="99" name="Body Level One…"/>
          <p:cNvSpPr txBox="1"/>
          <p:nvPr>
            <p:ph type="body" idx="1" hasCustomPrompt="1"/>
          </p:nvPr>
        </p:nvSpPr>
        <p:spPr>
          <a:xfrm>
            <a:off x="1295400" y="5118100"/>
            <a:ext cx="21869400" cy="7137400"/>
          </a:xfrm>
          <a:prstGeom prst="rect">
            <a:avLst/>
          </a:prstGeom>
        </p:spPr>
        <p:txBody>
          <a:bodyPr/>
          <a:lstStyle>
            <a:lvl1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1pPr>
            <a:lvl2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2pPr>
            <a:lvl3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3pPr>
            <a:lvl4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4pPr>
            <a:lvl5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0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01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02" name="Agenda Title"/>
          <p:cNvSpPr txBox="1"/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Agenda Title</a:t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1298349" y="4384675"/>
            <a:ext cx="21869401" cy="469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98349" y="9268776"/>
            <a:ext cx="21869401" cy="1402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797516" y="12979146"/>
            <a:ext cx="361189" cy="40411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3428914">
              <a:lnSpc>
                <a:spcPct val="100000"/>
              </a:lnSpc>
              <a:spcBef>
                <a:spcPts val="0"/>
              </a:spcBef>
              <a:tabLst/>
              <a:defRPr spc="0" sz="1800"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1pPr>
      <a:lvl2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2pPr>
      <a:lvl3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3pPr>
      <a:lvl4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4pPr>
      <a:lvl5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5pPr>
      <a:lvl6pPr marL="0" marR="0" indent="2286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6pPr>
      <a:lvl7pPr marL="0" marR="0" indent="2743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7pPr>
      <a:lvl8pPr marL="0" marR="0" indent="3200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8pPr>
      <a:lvl9pPr marL="0" marR="0" indent="3657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9pPr>
    </p:bodyStyle>
    <p:otherStyle>
      <a:lvl1pPr marL="0" marR="0" indent="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Relationship Id="rId3" Type="http://schemas.openxmlformats.org/officeDocument/2006/relationships/hyperlink" Target="https://www.flickr.com/photos/49002399@N06/4499136542" TargetMode="External"/><Relationship Id="rId4" Type="http://schemas.openxmlformats.org/officeDocument/2006/relationships/hyperlink" Target="https://www.flickr.com/photos/49002399@N06" TargetMode="External"/><Relationship Id="rId5" Type="http://schemas.openxmlformats.org/officeDocument/2006/relationships/hyperlink" Target="https://creativecommons.org/licenses/by-nc/2.0/?ref=ccsearch&amp;atype=rich" TargetMode="Externa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tif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tif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tif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tif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medium.com/inside-heetch/software-engineers-dont-scale-9e374b6ee90a" TargetMode="Externa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ncbi.nlm.nih.gov/pubmed/21217764" TargetMode="External"/><Relationship Id="rId3" Type="http://schemas.openxmlformats.org/officeDocument/2006/relationships/hyperlink" Target="https://elifesciences.org/articles/58906" TargetMode="External"/><Relationship Id="rId4" Type="http://schemas.openxmlformats.org/officeDocument/2006/relationships/hyperlink" Target="https://news.mit.edu/2020/brain-reading-computer-code-1215" TargetMode="External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"/><Relationship Id="rId3" Type="http://schemas.openxmlformats.org/officeDocument/2006/relationships/hyperlink" Target="https://www.flickr.com/photos/27862259@N02/6777257838" TargetMode="External"/><Relationship Id="rId4" Type="http://schemas.openxmlformats.org/officeDocument/2006/relationships/hyperlink" Target="https://www.flickr.com/photos/27862259@N02" TargetMode="External"/><Relationship Id="rId5" Type="http://schemas.openxmlformats.org/officeDocument/2006/relationships/hyperlink" Target="https://creativecommons.org/licenses/by-nc-nd/2.0/?ref=ccsearch&amp;atype=rich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s://www.flickr.com/photos/47600671@N04/4893191658" TargetMode="External"/><Relationship Id="rId4" Type="http://schemas.openxmlformats.org/officeDocument/2006/relationships/hyperlink" Target="https://www.flickr.com/photos/47600671@N04" TargetMode="External"/><Relationship Id="rId5" Type="http://schemas.openxmlformats.org/officeDocument/2006/relationships/hyperlink" Target="https://creativecommons.org/licenses/by/2.0/?ref=ccsearch&amp;atype=rich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rogramming…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Programming</a:t>
            </a:r>
          </a:p>
          <a:p>
            <a:pPr lvl="1"/>
            <a:r>
              <a:t>Happiness</a:t>
            </a:r>
          </a:p>
        </p:txBody>
      </p:sp>
      <p:sp>
        <p:nvSpPr>
          <p:cNvPr id="168" name="Things a Developer Experience Engineer rarely talks abou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Things a Developer Experience Engineer rarely talks about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EOFFREY TEALE / CODEX 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11" name="Personal observations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Personal observations</a:t>
            </a:r>
          </a:p>
        </p:txBody>
      </p:sp>
      <p:sp>
        <p:nvSpPr>
          <p:cNvPr id="212" name="Rewarding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defTabSz="652145">
              <a:spcBef>
                <a:spcPts val="2500"/>
              </a:spcBef>
              <a:defRPr spc="-42" sz="4266" u="none"/>
            </a:pPr>
            <a:r>
              <a:t>Rewarding:</a:t>
            </a:r>
          </a:p>
          <a:p>
            <a:pPr marL="690772" indent="-690772" defTabSz="652145">
              <a:spcBef>
                <a:spcPts val="2500"/>
              </a:spcBef>
              <a:buClr>
                <a:srgbClr val="000000"/>
              </a:buClr>
              <a:buSzPct val="200000"/>
              <a:buChar char="•"/>
              <a:defRPr spc="-42" sz="4266" u="none"/>
            </a:pPr>
            <a:r>
              <a:t>When a task is completed</a:t>
            </a:r>
          </a:p>
          <a:p>
            <a:pPr marL="690772" indent="-690772" defTabSz="652145">
              <a:spcBef>
                <a:spcPts val="2500"/>
              </a:spcBef>
              <a:buClr>
                <a:srgbClr val="000000"/>
              </a:buClr>
              <a:buSzPct val="200000"/>
              <a:buChar char="•"/>
              <a:defRPr spc="-42" sz="4266" u="none"/>
            </a:pPr>
            <a:r>
              <a:t>When I do something I’ve never done before</a:t>
            </a:r>
          </a:p>
          <a:p>
            <a:pPr marL="690772" indent="-690772" defTabSz="652145">
              <a:spcBef>
                <a:spcPts val="2500"/>
              </a:spcBef>
              <a:buClr>
                <a:srgbClr val="000000"/>
              </a:buClr>
              <a:buSzPct val="200000"/>
              <a:buChar char="•"/>
              <a:defRPr spc="-42" sz="4266" u="none"/>
            </a:pPr>
            <a:r>
              <a:t>When I get recognition from my peers</a:t>
            </a:r>
          </a:p>
          <a:p>
            <a:pPr marL="690772" indent="-690772" defTabSz="652145">
              <a:spcBef>
                <a:spcPts val="2500"/>
              </a:spcBef>
              <a:buClr>
                <a:srgbClr val="000000"/>
              </a:buClr>
              <a:buSzPct val="200000"/>
              <a:buChar char="•"/>
              <a:defRPr spc="-42" sz="4266" u="none"/>
            </a:pPr>
            <a:r>
              <a:t>When I see others benefitting from my work</a:t>
            </a:r>
          </a:p>
          <a:p>
            <a:pPr defTabSz="652145">
              <a:spcBef>
                <a:spcPts val="2500"/>
              </a:spcBef>
              <a:defRPr spc="-42" sz="4266" u="none"/>
            </a:pPr>
            <a:r>
              <a:t>Sensational:</a:t>
            </a:r>
          </a:p>
          <a:p>
            <a:pPr marL="690772" indent="-690772" defTabSz="652145">
              <a:spcBef>
                <a:spcPts val="2500"/>
              </a:spcBef>
              <a:buClr>
                <a:srgbClr val="000000"/>
              </a:buClr>
              <a:buSzPct val="200000"/>
              <a:buChar char="•"/>
              <a:defRPr spc="-42" sz="4266" u="none"/>
            </a:pPr>
            <a:r>
              <a:t>Those days when the code is just flowing out of me</a:t>
            </a:r>
          </a:p>
        </p:txBody>
      </p:sp>
      <p:sp>
        <p:nvSpPr>
          <p:cNvPr id="213" name="When did Software Engineering make you happy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73887">
              <a:defRPr spc="-256" sz="6400"/>
            </a:lvl1pPr>
          </a:lstStyle>
          <a:p>
            <a:pPr/>
            <a:r>
              <a:t>When did Software Engineering make you happy?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eoffrey Teale / CoDEX 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16" name="Personal Observation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Personal Observation</a:t>
            </a:r>
          </a:p>
        </p:txBody>
      </p:sp>
      <p:sp>
        <p:nvSpPr>
          <p:cNvPr id="217" name="Obstructive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numCol="2" spcCol="1093469"/>
          <a:lstStyle/>
          <a:p>
            <a:pPr defTabSz="726440">
              <a:spcBef>
                <a:spcPts val="2800"/>
              </a:spcBef>
              <a:defRPr spc="-47" sz="4752" u="none"/>
            </a:pPr>
            <a:r>
              <a:t>Obstructive:</a:t>
            </a:r>
          </a:p>
          <a:p>
            <a:pPr marL="769467" indent="-769467" defTabSz="726440">
              <a:spcBef>
                <a:spcPts val="2800"/>
              </a:spcBef>
              <a:buClr>
                <a:srgbClr val="000000"/>
              </a:buClr>
              <a:buSzPct val="200000"/>
              <a:buChar char="•"/>
              <a:defRPr spc="-47" sz="4752" u="none"/>
            </a:pPr>
            <a:r>
              <a:t>When I couldn’t “get into” a problem</a:t>
            </a:r>
          </a:p>
          <a:p>
            <a:pPr marL="769467" indent="-769467" defTabSz="726440">
              <a:spcBef>
                <a:spcPts val="2800"/>
              </a:spcBef>
              <a:buClr>
                <a:srgbClr val="000000"/>
              </a:buClr>
              <a:buSzPct val="200000"/>
              <a:buChar char="•"/>
              <a:defRPr spc="-47" sz="4752" u="none"/>
            </a:pPr>
            <a:r>
              <a:t>When I am unable to concentrate long enough </a:t>
            </a:r>
          </a:p>
          <a:p>
            <a:pPr defTabSz="726440">
              <a:spcBef>
                <a:spcPts val="2800"/>
              </a:spcBef>
              <a:defRPr spc="-47" sz="4752" u="none"/>
            </a:pPr>
            <a:r>
              <a:t>Dull:</a:t>
            </a:r>
          </a:p>
          <a:p>
            <a:pPr marL="769467" indent="-769467" defTabSz="726440">
              <a:spcBef>
                <a:spcPts val="2800"/>
              </a:spcBef>
              <a:buClr>
                <a:srgbClr val="000000"/>
              </a:buClr>
              <a:buSzPct val="200000"/>
              <a:buChar char="•"/>
              <a:defRPr spc="-47" sz="4752" u="none"/>
            </a:pPr>
            <a:r>
              <a:t>When things are too slow</a:t>
            </a:r>
          </a:p>
          <a:p>
            <a:pPr marL="769467" indent="-769467" defTabSz="726440">
              <a:spcBef>
                <a:spcPts val="2800"/>
              </a:spcBef>
              <a:buClr>
                <a:srgbClr val="000000"/>
              </a:buClr>
              <a:buSzPct val="200000"/>
              <a:buChar char="•"/>
              <a:defRPr spc="-47" sz="4752" u="none"/>
            </a:pPr>
            <a:r>
              <a:t>When it is too easy, or too repetitive</a:t>
            </a:r>
          </a:p>
          <a:p>
            <a:pPr defTabSz="726440">
              <a:spcBef>
                <a:spcPts val="2800"/>
              </a:spcBef>
              <a:defRPr spc="-47" sz="4752" u="none"/>
            </a:pPr>
            <a:r>
              <a:t>Stressful:</a:t>
            </a:r>
          </a:p>
          <a:p>
            <a:pPr marL="769467" indent="-769467" defTabSz="726440">
              <a:spcBef>
                <a:spcPts val="2800"/>
              </a:spcBef>
              <a:buClr>
                <a:srgbClr val="000000"/>
              </a:buClr>
              <a:buSzPct val="200000"/>
              <a:buChar char="•"/>
              <a:defRPr spc="-47" sz="4752" u="none"/>
            </a:pPr>
            <a:r>
              <a:t>When colleagues are too competitive</a:t>
            </a:r>
          </a:p>
          <a:p>
            <a:pPr marL="769467" indent="-769467" defTabSz="726440">
              <a:spcBef>
                <a:spcPts val="2800"/>
              </a:spcBef>
              <a:buClr>
                <a:srgbClr val="000000"/>
              </a:buClr>
              <a:buSzPct val="200000"/>
              <a:buChar char="•"/>
              <a:defRPr spc="-47" sz="4752" u="none"/>
            </a:pPr>
            <a:r>
              <a:t>When I feel ignored or powerless</a:t>
            </a:r>
          </a:p>
          <a:p>
            <a:pPr marL="769467" indent="-769467" defTabSz="726440">
              <a:spcBef>
                <a:spcPts val="2800"/>
              </a:spcBef>
              <a:buClr>
                <a:srgbClr val="000000"/>
              </a:buClr>
              <a:buSzPct val="200000"/>
              <a:buChar char="•"/>
              <a:defRPr spc="-47" sz="4752" u="none"/>
            </a:pPr>
            <a:r>
              <a:t>When I lack clear goals</a:t>
            </a:r>
          </a:p>
        </p:txBody>
      </p:sp>
      <p:sp>
        <p:nvSpPr>
          <p:cNvPr id="218" name="When did software engineering make you unhappy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6362">
              <a:defRPr spc="-244" sz="6100"/>
            </a:lvl1pPr>
          </a:lstStyle>
          <a:p>
            <a:pPr/>
            <a:r>
              <a:t>When did software engineering make you unhappy?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eoffrey Teale / CODEX 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21" name="I am lucky not to have depression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 am lucky not to have depression</a:t>
            </a:r>
          </a:p>
        </p:txBody>
      </p:sp>
      <p:sp>
        <p:nvSpPr>
          <p:cNvPr id="222" name="Depre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Depression</a:t>
            </a:r>
          </a:p>
        </p:txBody>
      </p:sp>
      <p:sp>
        <p:nvSpPr>
          <p:cNvPr id="223" name="Depression is not a mood fluctuation or simple emotional response.…"/>
          <p:cNvSpPr txBox="1"/>
          <p:nvPr>
            <p:ph type="body" idx="1"/>
          </p:nvPr>
        </p:nvSpPr>
        <p:spPr>
          <a:xfrm>
            <a:off x="1295400" y="5283200"/>
            <a:ext cx="21869400" cy="7137400"/>
          </a:xfrm>
          <a:prstGeom prst="rect">
            <a:avLst/>
          </a:prstGeom>
        </p:spPr>
        <p:txBody>
          <a:bodyPr/>
          <a:lstStyle/>
          <a:p>
            <a:pPr defTabSz="537463">
              <a:spcBef>
                <a:spcPts val="3000"/>
              </a:spcBef>
              <a:defRPr sz="3680"/>
            </a:pPr>
            <a:r>
              <a:t>Depression is not a mood fluctuation or simple emotional response. </a:t>
            </a:r>
          </a:p>
          <a:p>
            <a:pPr defTabSz="537463">
              <a:spcBef>
                <a:spcPts val="3000"/>
              </a:spcBef>
              <a:defRPr sz="3680"/>
            </a:pPr>
            <a:r>
              <a:t>This talk doesn’t address depression - I don’t have any answers - but talking about it is important.</a:t>
            </a:r>
          </a:p>
          <a:p>
            <a:pPr defTabSz="537463">
              <a:spcBef>
                <a:spcPts val="3000"/>
              </a:spcBef>
              <a:defRPr sz="3680"/>
            </a:pPr>
            <a:r>
              <a:t>Know that you are not alone.</a:t>
            </a:r>
          </a:p>
          <a:p>
            <a:pPr marL="595884" indent="-595884" defTabSz="537463">
              <a:spcBef>
                <a:spcPts val="3000"/>
              </a:spcBef>
              <a:buClr>
                <a:srgbClr val="000000"/>
              </a:buClr>
              <a:buSzPct val="200000"/>
              <a:buChar char="•"/>
              <a:defRPr sz="3680"/>
            </a:pPr>
            <a:r>
              <a:t>The WHO estimate 5% of adults suffer from depression globally.</a:t>
            </a:r>
          </a:p>
          <a:p>
            <a:pPr marL="595884" indent="-595884" defTabSz="537463">
              <a:spcBef>
                <a:spcPts val="3000"/>
              </a:spcBef>
              <a:buClr>
                <a:srgbClr val="000000"/>
              </a:buClr>
              <a:buSzPct val="200000"/>
              <a:buChar char="•"/>
              <a:defRPr sz="3680"/>
            </a:pPr>
            <a:r>
              <a:t>Depression in Germany affects 17% of people (Robert Koch Institute) </a:t>
            </a:r>
          </a:p>
          <a:p>
            <a:pPr lvl="1" marL="1191768" indent="-595884" defTabSz="537463">
              <a:spcBef>
                <a:spcPts val="3000"/>
              </a:spcBef>
              <a:buClr>
                <a:srgbClr val="000000"/>
              </a:buClr>
              <a:buSzPct val="200000"/>
              <a:buChar char="•"/>
              <a:defRPr sz="3680"/>
            </a:pPr>
            <a:r>
              <a:t>More people than the combined population of Berlin, Hamburg, Munich, Cologne, Frankfurt am Main, Stuttgart, Düsseldorf, Dortmund, Essen, Leipzig, Bremen, Dresden and Hanover.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8632" t="0" r="0" b="3527"/>
          <a:stretch>
            <a:fillRect/>
          </a:stretch>
        </p:blipFill>
        <p:spPr>
          <a:xfrm>
            <a:off x="5925" y="-1902203"/>
            <a:ext cx="24384457" cy="17494907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Lets EXPLORE our brai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2600"/>
                </a:solidFill>
              </a:defRPr>
            </a:lvl1pPr>
          </a:lstStyle>
          <a:p>
            <a:pPr/>
            <a:r>
              <a:t>Lets EXPLORE our brains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DOPAMINE REWARD SYST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DOPAMINE REWARD SYSTEM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302" r="0" b="302"/>
          <a:stretch>
            <a:fillRect/>
          </a:stretch>
        </p:blipFill>
        <p:spPr>
          <a:xfrm>
            <a:off x="14034290" y="0"/>
            <a:ext cx="10349536" cy="13715999"/>
          </a:xfrm>
          <a:prstGeom prst="rect">
            <a:avLst/>
          </a:prstGeom>
        </p:spPr>
      </p:pic>
      <p:sp>
        <p:nvSpPr>
          <p:cNvPr id="231" name="We receive focused waves of dopamine in the frontal-cortex when we achieve goals or satisfy needs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08254">
              <a:spcBef>
                <a:spcPts val="2800"/>
              </a:spcBef>
              <a:defRPr sz="3480"/>
            </a:pPr>
            <a:r>
              <a:t>We receive focused waves of dopamine in the frontal-cortex when we achieve goals or satisfy needs.</a:t>
            </a:r>
          </a:p>
          <a:p>
            <a:pPr defTabSz="508254">
              <a:spcBef>
                <a:spcPts val="2800"/>
              </a:spcBef>
              <a:defRPr sz="3480"/>
            </a:pPr>
            <a:r>
              <a:t>Once we associate tasks with a potential reward we produce anticipatory dopamine.</a:t>
            </a:r>
          </a:p>
          <a:p>
            <a:pPr defTabSz="508254">
              <a:spcBef>
                <a:spcPts val="2800"/>
              </a:spcBef>
              <a:defRPr sz="3480"/>
            </a:pPr>
            <a:r>
              <a:t>More important for “incentive salience” than “hedonic impact”[1]</a:t>
            </a:r>
          </a:p>
          <a:p>
            <a:pPr defTabSz="508254">
              <a:spcBef>
                <a:spcPts val="2800"/>
              </a:spcBef>
              <a:defRPr sz="3480"/>
            </a:pPr>
          </a:p>
        </p:txBody>
      </p:sp>
      <p:sp>
        <p:nvSpPr>
          <p:cNvPr id="232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33" name="Completion and Rewar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49833">
              <a:defRPr spc="-308" sz="7700"/>
            </a:lvl1pPr>
          </a:lstStyle>
          <a:p>
            <a:pPr/>
            <a:r>
              <a:t>Completion and Reward</a:t>
            </a:r>
          </a:p>
        </p:txBody>
      </p:sp>
      <p:sp>
        <p:nvSpPr>
          <p:cNvPr id="234" name="Dopamine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Dopamine</a:t>
            </a:r>
          </a:p>
        </p:txBody>
      </p:sp>
      <p:sp>
        <p:nvSpPr>
          <p:cNvPr id="235" name="&quot;Dopamine&quot; by intropin is licensed under CC BY-NC 2.0"/>
          <p:cNvSpPr txBox="1"/>
          <p:nvPr/>
        </p:nvSpPr>
        <p:spPr>
          <a:xfrm>
            <a:off x="14298006" y="13290053"/>
            <a:ext cx="3650457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spcBef>
                <a:spcPts val="0"/>
              </a:spcBef>
              <a:tabLst/>
              <a:defRPr spc="0"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sng">
                <a:solidFill>
                  <a:srgbClr val="0000EE"/>
                </a:solidFill>
                <a:hlinkClick r:id="rId3" invalidUrl="" action="" tgtFrame="" tooltip="" history="1" highlightClick="0" endSnd="0"/>
              </a:rPr>
              <a:t>"Dopamine"</a:t>
            </a:r>
            <a:r>
              <a:t> by </a:t>
            </a:r>
            <a:r>
              <a:rPr u="sng">
                <a:solidFill>
                  <a:srgbClr val="0000EE"/>
                </a:solidFill>
                <a:hlinkClick r:id="rId4" invalidUrl="" action="" tgtFrame="" tooltip="" history="1" highlightClick="0" endSnd="0"/>
              </a:rPr>
              <a:t>intropin</a:t>
            </a:r>
            <a:r>
              <a:t> is licensed under </a:t>
            </a:r>
            <a:r>
              <a:rPr u="sng">
                <a:solidFill>
                  <a:srgbClr val="0000EE"/>
                </a:solidFill>
                <a:hlinkClick r:id="rId5" invalidUrl="" action="" tgtFrame="" tooltip="" history="1" highlightClick="0" endSnd="0"/>
              </a:rPr>
              <a:t>CC BY-NC 2.0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7807" t="1092" r="9164" b="1092"/>
          <a:stretch>
            <a:fillRect/>
          </a:stretch>
        </p:blipFill>
        <p:spPr>
          <a:xfrm rot="5400000">
            <a:off x="12349556" y="1684734"/>
            <a:ext cx="13716001" cy="10346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</p:spPr>
      </p:pic>
      <p:sp>
        <p:nvSpPr>
          <p:cNvPr id="238" name="We produce more dopamine when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60831">
              <a:spcBef>
                <a:spcPts val="3100"/>
              </a:spcBef>
              <a:defRPr sz="3839"/>
            </a:pPr>
            <a:r>
              <a:t>We produce more dopamine when:</a:t>
            </a:r>
          </a:p>
          <a:p>
            <a:pPr defTabSz="560831">
              <a:spcBef>
                <a:spcPts val="3100"/>
              </a:spcBef>
              <a:defRPr sz="3839"/>
            </a:pPr>
            <a:r>
              <a:t>-  we are in control of the outcome (&lt;100% chance)</a:t>
            </a:r>
          </a:p>
          <a:p>
            <a:pPr defTabSz="560831">
              <a:spcBef>
                <a:spcPts val="3100"/>
              </a:spcBef>
              <a:defRPr sz="3839"/>
            </a:pPr>
            <a:r>
              <a:t>- when we cooperate with others or place social needs first.</a:t>
            </a:r>
          </a:p>
          <a:p>
            <a:pPr defTabSz="560831">
              <a:spcBef>
                <a:spcPts val="3100"/>
              </a:spcBef>
              <a:defRPr sz="3839"/>
            </a:pPr>
          </a:p>
          <a:p>
            <a:pPr defTabSz="560831">
              <a:spcBef>
                <a:spcPts val="3100"/>
              </a:spcBef>
              <a:defRPr sz="3839"/>
            </a:pPr>
            <a:r>
              <a:t>Bigger rewards are required to motivate us to do more work</a:t>
            </a:r>
          </a:p>
        </p:txBody>
      </p:sp>
      <p:sp>
        <p:nvSpPr>
          <p:cNvPr id="239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40" name="Completion and rewar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49833">
              <a:defRPr spc="-308" sz="7700"/>
            </a:lvl1pPr>
          </a:lstStyle>
          <a:p>
            <a:pPr/>
            <a:r>
              <a:t>Completion and reward</a:t>
            </a:r>
          </a:p>
        </p:txBody>
      </p:sp>
      <p:sp>
        <p:nvSpPr>
          <p:cNvPr id="241" name="Dopamine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Dopamine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2272" t="0" r="12272" b="0"/>
          <a:stretch>
            <a:fillRect/>
          </a:stretch>
        </p:blipFill>
        <p:spPr>
          <a:xfrm>
            <a:off x="14034291" y="-1"/>
            <a:ext cx="10349536" cy="13716000"/>
          </a:xfrm>
          <a:prstGeom prst="rect">
            <a:avLst/>
          </a:prstGeom>
        </p:spPr>
      </p:pic>
      <p:sp>
        <p:nvSpPr>
          <p:cNvPr id="244" name="Autonomy is the single most important factor in workplace happiness. [6][7][8][9]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96570">
              <a:spcBef>
                <a:spcPts val="2800"/>
              </a:spcBef>
              <a:defRPr sz="3400"/>
            </a:pPr>
            <a:r>
              <a:t>Autonomy is the single most important factor in workplace happiness. [6][7][8][9]</a:t>
            </a:r>
          </a:p>
          <a:p>
            <a:pPr defTabSz="496570">
              <a:spcBef>
                <a:spcPts val="2800"/>
              </a:spcBef>
              <a:defRPr sz="3400"/>
            </a:pPr>
            <a:r>
              <a:t>Autonomy is important to our dopamine rewards system.</a:t>
            </a:r>
          </a:p>
          <a:p>
            <a:pPr marL="550545" indent="-550545" defTabSz="496570">
              <a:spcBef>
                <a:spcPts val="2800"/>
              </a:spcBef>
              <a:buClr>
                <a:srgbClr val="000000"/>
              </a:buClr>
              <a:buSzPct val="200000"/>
              <a:buChar char="•"/>
              <a:defRPr sz="3400"/>
            </a:pPr>
            <a:r>
              <a:t>Not team level autonomy (it doesn’t matter who you have to justify yourself to).</a:t>
            </a:r>
          </a:p>
          <a:p>
            <a:pPr marL="550545" indent="-550545" defTabSz="496570">
              <a:spcBef>
                <a:spcPts val="2800"/>
              </a:spcBef>
              <a:buClr>
                <a:srgbClr val="000000"/>
              </a:buClr>
              <a:buSzPct val="200000"/>
              <a:buChar char="•"/>
              <a:defRPr sz="3400"/>
            </a:pPr>
            <a:r>
              <a:t>Not democracy</a:t>
            </a:r>
          </a:p>
          <a:p>
            <a:pPr marL="550545" indent="-550545" defTabSz="496570">
              <a:spcBef>
                <a:spcPts val="2800"/>
              </a:spcBef>
              <a:buClr>
                <a:srgbClr val="000000"/>
              </a:buClr>
              <a:buSzPct val="200000"/>
              <a:buChar char="•"/>
              <a:defRPr sz="3400"/>
            </a:pPr>
            <a:r>
              <a:t>Autonomy means having clear goals set, but having the trust of *everyone* to reach the solution alone.</a:t>
            </a:r>
          </a:p>
        </p:txBody>
      </p:sp>
      <p:sp>
        <p:nvSpPr>
          <p:cNvPr id="245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46" name="Autonom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Autonomy</a:t>
            </a:r>
          </a:p>
        </p:txBody>
      </p:sp>
      <p:sp>
        <p:nvSpPr>
          <p:cNvPr id="247" name="Dopamine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Dopamine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6304" t="0" r="27807" b="0"/>
          <a:stretch>
            <a:fillRect/>
          </a:stretch>
        </p:blipFill>
        <p:spPr>
          <a:xfrm>
            <a:off x="14034291" y="0"/>
            <a:ext cx="10349536" cy="13715999"/>
          </a:xfrm>
          <a:prstGeom prst="rect">
            <a:avLst/>
          </a:prstGeom>
        </p:spPr>
      </p:pic>
      <p:sp>
        <p:nvSpPr>
          <p:cNvPr id="250" name="People with higher levels are happier, and more motivated!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78358">
              <a:spcBef>
                <a:spcPts val="3200"/>
              </a:spcBef>
              <a:defRPr sz="3959"/>
            </a:pPr>
            <a:r>
              <a:t>People with higher levels are happier, and more motivated!</a:t>
            </a:r>
          </a:p>
          <a:p>
            <a:pPr defTabSz="578358">
              <a:spcBef>
                <a:spcPts val="3200"/>
              </a:spcBef>
              <a:defRPr sz="3959"/>
            </a:pPr>
            <a:r>
              <a:t>- Sleep properly [2]</a:t>
            </a:r>
          </a:p>
          <a:p>
            <a:pPr defTabSz="578358">
              <a:spcBef>
                <a:spcPts val="3200"/>
              </a:spcBef>
              <a:defRPr sz="3959"/>
            </a:pPr>
            <a:r>
              <a:t>- Listen to music (even at work!) [3]</a:t>
            </a:r>
          </a:p>
          <a:p>
            <a:pPr defTabSz="578358">
              <a:spcBef>
                <a:spcPts val="3200"/>
              </a:spcBef>
              <a:defRPr sz="3959"/>
            </a:pPr>
            <a:r>
              <a:t>- Get outside in the sunshine</a:t>
            </a:r>
          </a:p>
          <a:p>
            <a:pPr defTabSz="578358">
              <a:spcBef>
                <a:spcPts val="3200"/>
              </a:spcBef>
              <a:defRPr sz="3959"/>
            </a:pPr>
            <a:r>
              <a:t>- Exercise, meditate, garden, play with a pet</a:t>
            </a:r>
          </a:p>
          <a:p>
            <a:pPr defTabSz="578358">
              <a:spcBef>
                <a:spcPts val="3200"/>
              </a:spcBef>
              <a:defRPr sz="3959"/>
            </a:pPr>
            <a:r>
              <a:t>- Have human contact</a:t>
            </a:r>
          </a:p>
        </p:txBody>
      </p:sp>
      <p:sp>
        <p:nvSpPr>
          <p:cNvPr id="251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52" name="Boosting Dopam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pc="-336" sz="8400"/>
            </a:lvl1pPr>
          </a:lstStyle>
          <a:p>
            <a:pPr/>
            <a:r>
              <a:t>Boosting Dopamine</a:t>
            </a:r>
          </a:p>
        </p:txBody>
      </p:sp>
      <p:sp>
        <p:nvSpPr>
          <p:cNvPr id="253" name="Stuff anyone Can do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Stuff anyone Can do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7812" r="0" b="7812"/>
          <a:stretch>
            <a:fillRect/>
          </a:stretch>
        </p:blipFill>
        <p:spPr>
          <a:xfrm>
            <a:off x="-2" y="0"/>
            <a:ext cx="24384001" cy="13716000"/>
          </a:xfrm>
          <a:prstGeom prst="rect">
            <a:avLst/>
          </a:prstGeom>
        </p:spPr>
      </p:pic>
      <p:sp>
        <p:nvSpPr>
          <p:cNvPr id="256" name="Asid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2600"/>
                </a:solidFill>
              </a:defRPr>
            </a:lvl1pPr>
          </a:lstStyle>
          <a:p>
            <a:pPr/>
            <a:r>
              <a:t>Aside</a:t>
            </a:r>
          </a:p>
        </p:txBody>
      </p:sp>
      <p:sp>
        <p:nvSpPr>
          <p:cNvPr id="257" name="Programming isn’t like using human languag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C79"/>
                </a:solidFill>
              </a:defRPr>
            </a:lvl1pPr>
          </a:lstStyle>
          <a:p>
            <a:pPr/>
            <a:r>
              <a:t>Programming isn’t like using human language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You’ll never believe this one crazy tip that will make all developers happier and more productive!"/>
          <p:cNvSpPr txBox="1"/>
          <p:nvPr>
            <p:ph type="ctrTitle"/>
          </p:nvPr>
        </p:nvSpPr>
        <p:spPr>
          <a:xfrm>
            <a:off x="1298349" y="677846"/>
            <a:ext cx="21869401" cy="8405829"/>
          </a:xfrm>
          <a:prstGeom prst="rect">
            <a:avLst/>
          </a:prstGeom>
        </p:spPr>
        <p:txBody>
          <a:bodyPr/>
          <a:lstStyle>
            <a:lvl1pPr algn="just" defTabSz="1009947">
              <a:defRPr spc="-578" sz="11571"/>
            </a:lvl1pPr>
          </a:lstStyle>
          <a:p>
            <a:pPr/>
            <a:r>
              <a:t>You’ll never believe this one crazy tip that will make all developers happier and more productive!</a:t>
            </a:r>
          </a:p>
        </p:txBody>
      </p:sp>
      <p:sp>
        <p:nvSpPr>
          <p:cNvPr id="171" name="… wait, how do I get ad-revenue from a slide show?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algn="r" defTabSz="584200">
              <a:spcBef>
                <a:spcPts val="3300"/>
              </a:spcBef>
              <a:defRPr cap="none" spc="0" sz="4000"/>
            </a:lvl1pPr>
          </a:lstStyle>
          <a:p>
            <a:pPr/>
            <a:r>
              <a:t>… wait, how do I get ad-revenue from a slide show?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Smiling person wearing sunglasses and a yellow top against a teal background" descr="Smiling person wearing sunglasses and a yellow top against a teal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323" r="0" b="323"/>
          <a:stretch>
            <a:fillRect/>
          </a:stretch>
        </p:blipFill>
        <p:spPr>
          <a:xfrm>
            <a:off x="14034290" y="0"/>
            <a:ext cx="10349536" cy="13715999"/>
          </a:xfrm>
          <a:prstGeom prst="rect">
            <a:avLst/>
          </a:prstGeom>
        </p:spPr>
      </p:pic>
      <p:sp>
        <p:nvSpPr>
          <p:cNvPr id="260" name="We barely activate areas of the brain used for language when reading/writing code. [4]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 barely activate areas of the brain used for language when reading/writing code. [4]</a:t>
            </a:r>
          </a:p>
          <a:p>
            <a:pPr/>
            <a:r>
              <a:t>It’s more like doing crosswords or sudoku. </a:t>
            </a:r>
          </a:p>
          <a:p>
            <a:pPr/>
            <a:r>
              <a:t>This is probably why rubber ducking works!</a:t>
            </a:r>
          </a:p>
        </p:txBody>
      </p:sp>
      <p:sp>
        <p:nvSpPr>
          <p:cNvPr id="261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62" name="Code isn’t Langu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defRPr spc="-319" sz="8000"/>
            </a:lvl1pPr>
          </a:lstStyle>
          <a:p>
            <a:pPr/>
            <a:r>
              <a:t>Code isn’t Language</a:t>
            </a:r>
          </a:p>
        </p:txBody>
      </p:sp>
      <p:sp>
        <p:nvSpPr>
          <p:cNvPr id="263" name="ITs a puzzle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ITs a puzzle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5824" r="0" b="5824"/>
          <a:stretch>
            <a:fillRect/>
          </a:stretch>
        </p:blipFill>
        <p:spPr>
          <a:xfrm>
            <a:off x="14034290" y="0"/>
            <a:ext cx="10349536" cy="13715999"/>
          </a:xfrm>
          <a:prstGeom prst="rect">
            <a:avLst/>
          </a:prstGeom>
        </p:spPr>
      </p:pic>
      <p:sp>
        <p:nvSpPr>
          <p:cNvPr id="266" name="Continuous stimulation via programming might even lead to specialised structure developing in the brain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Continuous stimulation via programming might even lead to specialised structure developing in the brain.  </a:t>
            </a:r>
          </a:p>
          <a:p>
            <a:pPr/>
            <a:r>
              <a:t>This might take 30 or 40 years [5]</a:t>
            </a:r>
          </a:p>
        </p:txBody>
      </p:sp>
      <p:sp>
        <p:nvSpPr>
          <p:cNvPr id="267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68" name="Programming Changes yo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49833">
              <a:defRPr spc="-308" sz="7700"/>
            </a:lvl1pPr>
          </a:lstStyle>
          <a:p>
            <a:pPr/>
            <a:r>
              <a:t>Programming Changes you</a:t>
            </a:r>
          </a:p>
        </p:txBody>
      </p:sp>
      <p:sp>
        <p:nvSpPr>
          <p:cNvPr id="269" name="[possibly]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[possibly]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Flo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Flow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4848" t="0" r="24848" b="0"/>
          <a:stretch>
            <a:fillRect/>
          </a:stretch>
        </p:blipFill>
        <p:spPr>
          <a:xfrm>
            <a:off x="14034291" y="-1"/>
            <a:ext cx="10349535" cy="13716000"/>
          </a:xfrm>
          <a:prstGeom prst="rect">
            <a:avLst/>
          </a:prstGeom>
        </p:spPr>
      </p:pic>
      <p:sp>
        <p:nvSpPr>
          <p:cNvPr id="274" name="Csikszentmihalyi describes eight characteristics of flow: [10]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338835">
              <a:spcBef>
                <a:spcPts val="1900"/>
              </a:spcBef>
              <a:defRPr sz="2320"/>
            </a:pPr>
            <a:r>
              <a:t>Csikszentmihalyi describes eight characteristics of flow: [10]    </a:t>
            </a:r>
          </a:p>
          <a:p>
            <a:pPr defTabSz="338835">
              <a:spcBef>
                <a:spcPts val="1900"/>
              </a:spcBef>
              <a:defRPr sz="2320"/>
            </a:pPr>
            <a:r>
              <a:t>    - Complete concentration on the task</a:t>
            </a:r>
          </a:p>
          <a:p>
            <a:pPr defTabSz="338835">
              <a:spcBef>
                <a:spcPts val="1900"/>
              </a:spcBef>
              <a:defRPr sz="2320"/>
            </a:pPr>
            <a:r>
              <a:t>    - Clarity of goals and reward in mind and immediate feedback.</a:t>
            </a:r>
          </a:p>
          <a:p>
            <a:pPr defTabSz="338835">
              <a:spcBef>
                <a:spcPts val="1900"/>
              </a:spcBef>
              <a:defRPr sz="2320"/>
            </a:pPr>
            <a:r>
              <a:t>    - Transformation of time (speeding up/slowing down)</a:t>
            </a:r>
          </a:p>
          <a:p>
            <a:pPr defTabSz="338835">
              <a:spcBef>
                <a:spcPts val="1900"/>
              </a:spcBef>
              <a:defRPr sz="2320"/>
            </a:pPr>
            <a:r>
              <a:t>    - The experience is intrinsically rewarding</a:t>
            </a:r>
          </a:p>
          <a:p>
            <a:pPr defTabSz="338835">
              <a:spcBef>
                <a:spcPts val="1900"/>
              </a:spcBef>
              <a:defRPr sz="2320"/>
            </a:pPr>
            <a:r>
              <a:t>    - Effortlessness and ease.</a:t>
            </a:r>
          </a:p>
          <a:p>
            <a:pPr defTabSz="338835">
              <a:spcBef>
                <a:spcPts val="1900"/>
              </a:spcBef>
              <a:defRPr sz="2320"/>
            </a:pPr>
            <a:r>
              <a:t>    - There is a balance between challenge and skills</a:t>
            </a:r>
          </a:p>
          <a:p>
            <a:pPr defTabSz="338835">
              <a:spcBef>
                <a:spcPts val="1900"/>
              </a:spcBef>
              <a:defRPr sz="2320"/>
            </a:pPr>
            <a:r>
              <a:t>    - Actions and awareness are merged, losing self-conscious rumination</a:t>
            </a:r>
          </a:p>
          <a:p>
            <a:pPr defTabSz="338835">
              <a:spcBef>
                <a:spcPts val="1900"/>
              </a:spcBef>
              <a:defRPr sz="2320"/>
            </a:pPr>
            <a:r>
              <a:t>    - There is a feeling of control over the task</a:t>
            </a:r>
          </a:p>
          <a:p>
            <a:pPr defTabSz="338835">
              <a:spcBef>
                <a:spcPts val="1900"/>
              </a:spcBef>
              <a:defRPr sz="2320"/>
            </a:pPr>
          </a:p>
          <a:p>
            <a:pPr defTabSz="338835">
              <a:spcBef>
                <a:spcPts val="1900"/>
              </a:spcBef>
              <a:defRPr sz="2320"/>
            </a:pPr>
            <a:r>
              <a:t>    </a:t>
            </a:r>
          </a:p>
        </p:txBody>
      </p:sp>
      <p:sp>
        <p:nvSpPr>
          <p:cNvPr id="275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76" name="When the code just flow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49833">
              <a:defRPr spc="-308" sz="7700"/>
            </a:lvl1pPr>
          </a:lstStyle>
          <a:p>
            <a:pPr/>
            <a:r>
              <a:t>When the code just flows</a:t>
            </a:r>
          </a:p>
        </p:txBody>
      </p:sp>
      <p:sp>
        <p:nvSpPr>
          <p:cNvPr id="277" name="FLOW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FLOW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5986" t="0" r="18008" b="0"/>
          <a:stretch>
            <a:fillRect/>
          </a:stretch>
        </p:blipFill>
        <p:spPr>
          <a:xfrm>
            <a:off x="14034291" y="-1"/>
            <a:ext cx="10349535" cy="13716000"/>
          </a:xfrm>
          <a:prstGeom prst="rect">
            <a:avLst/>
          </a:prstGeom>
        </p:spPr>
      </p:pic>
      <p:sp>
        <p:nvSpPr>
          <p:cNvPr id="280" name="You need just the right conditions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You need just the right conditions.</a:t>
            </a:r>
          </a:p>
          <a:p>
            <a:pPr/>
            <a:r>
              <a:t>It feels *great*</a:t>
            </a:r>
          </a:p>
          <a:p>
            <a:pPr/>
            <a:r>
              <a:t>It’s extremely productive.</a:t>
            </a:r>
          </a:p>
          <a:p>
            <a:pPr/>
            <a:r>
              <a:t>The myth of the 10x programmer probably exists because “special” people are allowed the space. </a:t>
            </a:r>
          </a:p>
        </p:txBody>
      </p:sp>
      <p:sp>
        <p:nvSpPr>
          <p:cNvPr id="281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82" name="Rare, but Hyperproductiv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49833">
              <a:defRPr spc="-308" sz="7700"/>
            </a:lvl1pPr>
          </a:lstStyle>
          <a:p>
            <a:pPr/>
            <a:r>
              <a:t>Rare, but Hyperproductive</a:t>
            </a:r>
          </a:p>
        </p:txBody>
      </p:sp>
      <p:sp>
        <p:nvSpPr>
          <p:cNvPr id="283" name="Flow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Flow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Vygotsky’s zone of proximal development [11]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Vygotsky’s zone of proximal development [11]</a:t>
            </a:r>
          </a:p>
          <a:p>
            <a:pPr/>
          </a:p>
          <a:p>
            <a:pPr/>
            <a:r>
              <a:t>You only achieve flow within the “flow channel”.</a:t>
            </a:r>
          </a:p>
          <a:p>
            <a:pPr/>
          </a:p>
          <a:p>
            <a:pPr/>
            <a:r>
              <a:t>You might have to overcome your brains instinct to avoid challenge.</a:t>
            </a:r>
          </a:p>
        </p:txBody>
      </p:sp>
      <p:sp>
        <p:nvSpPr>
          <p:cNvPr id="286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87" name="Role of Challen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spc="-352" sz="8800"/>
            </a:lvl1pPr>
          </a:lstStyle>
          <a:p>
            <a:pPr/>
            <a:r>
              <a:t>Role of Challenge</a:t>
            </a:r>
          </a:p>
        </p:txBody>
      </p:sp>
      <p:sp>
        <p:nvSpPr>
          <p:cNvPr id="288" name="FLOW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FLOW</a:t>
            </a:r>
          </a:p>
        </p:txBody>
      </p:sp>
      <p:pic>
        <p:nvPicPr>
          <p:cNvPr id="289" name="zone of proximal development.png" descr="zone of proximal developmen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01616" y="25210"/>
            <a:ext cx="9699889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1693" t="1925" r="37068" b="1925"/>
          <a:stretch>
            <a:fillRect/>
          </a:stretch>
        </p:blipFill>
        <p:spPr>
          <a:xfrm>
            <a:off x="14034291" y="0"/>
            <a:ext cx="10349536" cy="13715999"/>
          </a:xfrm>
          <a:prstGeom prst="rect">
            <a:avLst/>
          </a:prstGeom>
        </p:spPr>
      </p:pic>
      <p:sp>
        <p:nvSpPr>
          <p:cNvPr id="292" name="Autonomy is a product of trust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72516">
              <a:spcBef>
                <a:spcPts val="3200"/>
              </a:spcBef>
              <a:defRPr sz="3920"/>
            </a:pPr>
            <a:r>
              <a:t>Autonomy is a product of trust:</a:t>
            </a:r>
          </a:p>
          <a:p>
            <a:pPr marL="634745" indent="-634745" defTabSz="572516">
              <a:spcBef>
                <a:spcPts val="3200"/>
              </a:spcBef>
              <a:buClr>
                <a:srgbClr val="000000"/>
              </a:buClr>
              <a:buSzPct val="200000"/>
              <a:buChar char="•"/>
              <a:defRPr sz="3920"/>
            </a:pPr>
            <a:r>
              <a:t>Trust people to work alone.</a:t>
            </a:r>
          </a:p>
          <a:p>
            <a:pPr marL="634745" indent="-634745" defTabSz="572516">
              <a:spcBef>
                <a:spcPts val="3200"/>
              </a:spcBef>
              <a:buClr>
                <a:srgbClr val="000000"/>
              </a:buClr>
              <a:buSzPct val="200000"/>
              <a:buChar char="•"/>
              <a:defRPr sz="3920"/>
            </a:pPr>
            <a:r>
              <a:t>Trust your colleagues to get it right without you.</a:t>
            </a:r>
          </a:p>
          <a:p>
            <a:pPr marL="634745" indent="-634745" defTabSz="572516">
              <a:spcBef>
                <a:spcPts val="3200"/>
              </a:spcBef>
              <a:buClr>
                <a:srgbClr val="000000"/>
              </a:buClr>
              <a:buSzPct val="200000"/>
              <a:buChar char="•"/>
              <a:defRPr sz="3920"/>
            </a:pPr>
            <a:r>
              <a:t>Trust juniors to do things they’ve never done.</a:t>
            </a:r>
          </a:p>
          <a:p>
            <a:pPr marL="634745" indent="-634745" defTabSz="572516">
              <a:spcBef>
                <a:spcPts val="3200"/>
              </a:spcBef>
              <a:buClr>
                <a:srgbClr val="000000"/>
              </a:buClr>
              <a:buSzPct val="200000"/>
              <a:buChar char="•"/>
              <a:defRPr sz="3920"/>
            </a:pPr>
            <a:r>
              <a:t>Don’t make yourself a part of every decision.</a:t>
            </a:r>
          </a:p>
        </p:txBody>
      </p:sp>
      <p:sp>
        <p:nvSpPr>
          <p:cNvPr id="293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94" name="Autonomy Agai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2516">
              <a:defRPr spc="-391" sz="9800"/>
            </a:lvl1pPr>
          </a:lstStyle>
          <a:p>
            <a:pPr/>
            <a:r>
              <a:t>Autonomy Again</a:t>
            </a:r>
          </a:p>
        </p:txBody>
      </p:sp>
      <p:sp>
        <p:nvSpPr>
          <p:cNvPr id="295" name="Flow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Flow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82" t="0" r="49513" b="0"/>
          <a:stretch>
            <a:fillRect/>
          </a:stretch>
        </p:blipFill>
        <p:spPr>
          <a:xfrm>
            <a:off x="14034290" y="0"/>
            <a:ext cx="10349536" cy="13715999"/>
          </a:xfrm>
          <a:prstGeom prst="rect">
            <a:avLst/>
          </a:prstGeom>
        </p:spPr>
      </p:pic>
      <p:sp>
        <p:nvSpPr>
          <p:cNvPr id="298" name="REQUIRES TIGHT FOCUS, CLEARLY DEFINED GOAL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REQUIRES TIGHT FOCUS, CLEARLY DEFINED GOALS</a:t>
            </a:r>
          </a:p>
          <a:p>
            <a:pPr/>
            <a:r>
              <a:t>FLOW STATES REQUIRE REDUCED PREFRONTAL-CORTEX ACTIVITY - “HYPOFRONTALITY” -&gt;</a:t>
            </a:r>
          </a:p>
          <a:p>
            <a:pPr>
              <a:defRPr b="1" sz="7500">
                <a:latin typeface="+mn-lt"/>
                <a:ea typeface="+mn-ea"/>
                <a:cs typeface="+mn-cs"/>
                <a:sym typeface="Graphik"/>
              </a:defRPr>
            </a:pPr>
            <a:r>
              <a:t>NO HUMAN INTERACTION</a:t>
            </a:r>
          </a:p>
        </p:txBody>
      </p:sp>
      <p:sp>
        <p:nvSpPr>
          <p:cNvPr id="299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300" name="Uninterrupted FOCU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49833">
              <a:defRPr spc="-308" sz="7700"/>
            </a:lvl1pPr>
          </a:lstStyle>
          <a:p>
            <a:pPr/>
            <a:r>
              <a:t>Uninterrupted FOCUS</a:t>
            </a:r>
          </a:p>
        </p:txBody>
      </p:sp>
      <p:sp>
        <p:nvSpPr>
          <p:cNvPr id="301" name="Flow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Flow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Habits of a happy programming te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2950">
              <a:defRPr spc="-367" sz="9180"/>
            </a:lvl1pPr>
          </a:lstStyle>
          <a:p>
            <a:pPr/>
            <a:r>
              <a:t>Habits of a happy programming team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eoffrey TEALE / CODEX 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306" name="Key factors in our happiness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Key factors in our happiness</a:t>
            </a:r>
          </a:p>
        </p:txBody>
      </p:sp>
      <p:sp>
        <p:nvSpPr>
          <p:cNvPr id="307" name="Make space for flow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numCol="2" spcCol="1093469"/>
          <a:lstStyle/>
          <a:p>
            <a:pPr defTabSz="693419">
              <a:spcBef>
                <a:spcPts val="2600"/>
              </a:spcBef>
              <a:defRPr spc="-45" sz="4535" u="none"/>
            </a:pPr>
          </a:p>
          <a:p>
            <a:pPr defTabSz="693419">
              <a:spcBef>
                <a:spcPts val="2600"/>
              </a:spcBef>
              <a:defRPr spc="-45" sz="4535" u="none"/>
            </a:pPr>
            <a:r>
              <a:t>Make space for flow:</a:t>
            </a:r>
          </a:p>
          <a:p>
            <a:pPr defTabSz="693419">
              <a:spcBef>
                <a:spcPts val="2600"/>
              </a:spcBef>
              <a:defRPr spc="-45" sz="4535" u="none"/>
            </a:pPr>
            <a:r>
              <a:t>- Create psychological safety</a:t>
            </a:r>
          </a:p>
          <a:p>
            <a:pPr defTabSz="693419">
              <a:spcBef>
                <a:spcPts val="2600"/>
              </a:spcBef>
              <a:defRPr spc="-45" sz="4535" u="none"/>
            </a:pPr>
            <a:r>
              <a:t>- Long blocks of focused time</a:t>
            </a:r>
          </a:p>
          <a:p>
            <a:pPr defTabSz="693419">
              <a:spcBef>
                <a:spcPts val="2600"/>
              </a:spcBef>
              <a:defRPr spc="-45" sz="4535" u="none"/>
            </a:pPr>
          </a:p>
          <a:p>
            <a:pPr defTabSz="693419">
              <a:spcBef>
                <a:spcPts val="2600"/>
              </a:spcBef>
              <a:defRPr spc="-45" sz="4535" u="none"/>
            </a:pPr>
            <a:r>
              <a:t>Set the right challenge level</a:t>
            </a:r>
          </a:p>
          <a:p>
            <a:pPr defTabSz="693419">
              <a:spcBef>
                <a:spcPts val="2600"/>
              </a:spcBef>
              <a:defRPr spc="-45" sz="4535" u="none"/>
            </a:pPr>
            <a:r>
              <a:t>Optimise our working life to trigger the dopamine reward system</a:t>
            </a:r>
          </a:p>
          <a:p>
            <a:pPr defTabSz="693419">
              <a:spcBef>
                <a:spcPts val="2600"/>
              </a:spcBef>
              <a:defRPr spc="-45" sz="4535" u="none"/>
            </a:pPr>
            <a:r>
              <a:t>- quick, clear wins</a:t>
            </a:r>
          </a:p>
          <a:p>
            <a:pPr defTabSz="693419">
              <a:spcBef>
                <a:spcPts val="2600"/>
              </a:spcBef>
              <a:defRPr spc="-45" sz="4535" u="none"/>
            </a:pPr>
            <a:r>
              <a:t>- social</a:t>
            </a:r>
          </a:p>
          <a:p>
            <a:pPr defTabSz="693419">
              <a:spcBef>
                <a:spcPts val="2600"/>
              </a:spcBef>
              <a:defRPr spc="-45" sz="4535" u="none"/>
            </a:pPr>
            <a:r>
              <a:t>- autonomous</a:t>
            </a:r>
          </a:p>
          <a:p>
            <a:pPr defTabSz="693419">
              <a:spcBef>
                <a:spcPts val="2600"/>
              </a:spcBef>
              <a:defRPr spc="-45" sz="4535" u="none"/>
            </a:pPr>
          </a:p>
          <a:p>
            <a:pPr defTabSz="693419">
              <a:spcBef>
                <a:spcPts val="2600"/>
              </a:spcBef>
              <a:defRPr spc="-45" sz="4535" u="none"/>
            </a:pPr>
            <a:r>
              <a:t>Remove blockers</a:t>
            </a:r>
          </a:p>
        </p:txBody>
      </p:sp>
      <p:sp>
        <p:nvSpPr>
          <p:cNvPr id="308" name="What do we need to achiev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 we need to achieve?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Smiling person wearing sunglasses and a yellow top against a teal background" descr="Smiling person wearing sunglasses and a yellow top against a teal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5500" t="0" r="34884" b="0"/>
          <a:stretch>
            <a:fillRect/>
          </a:stretch>
        </p:blipFill>
        <p:spPr>
          <a:xfrm>
            <a:off x="13234190" y="-558800"/>
            <a:ext cx="11144887" cy="14770059"/>
          </a:xfrm>
          <a:prstGeom prst="rect">
            <a:avLst/>
          </a:prstGeom>
        </p:spPr>
      </p:pic>
      <p:sp>
        <p:nvSpPr>
          <p:cNvPr id="174" name="- Lectures @ MIT in 1999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 Lectures @ MIT in 1999</a:t>
            </a:r>
          </a:p>
          <a:p>
            <a:pPr/>
            <a:r>
              <a:t>- Book followed in 2001</a:t>
            </a:r>
          </a:p>
          <a:p>
            <a:pPr/>
            <a:r>
              <a:t>- He spoke about religion, I won’t. </a:t>
            </a:r>
          </a:p>
          <a:p>
            <a:pPr/>
            <a:r>
              <a:t>- I’ll talk about happiness </a:t>
            </a:r>
          </a:p>
        </p:txBody>
      </p:sp>
      <p:sp>
        <p:nvSpPr>
          <p:cNvPr id="175" name="Geoffrey J.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J. Teale / CODEX 2021</a:t>
            </a:r>
          </a:p>
        </p:txBody>
      </p:sp>
      <p:sp>
        <p:nvSpPr>
          <p:cNvPr id="176" name="Donald Knut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Donald Knuth</a:t>
            </a:r>
          </a:p>
        </p:txBody>
      </p:sp>
      <p:sp>
        <p:nvSpPr>
          <p:cNvPr id="177" name="Things a computer Scientist Rarely Talks About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Things a computer Scientist Rarely Talks About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Have human contact,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Have human contact,</a:t>
            </a:r>
          </a:p>
          <a:p>
            <a:pPr/>
            <a:r>
              <a:t> but not all the time.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n to do possible flow work when you’re alone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 to do possible flow work when you’re alone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n what needs to be done,…"/>
          <p:cNvSpPr txBox="1"/>
          <p:nvPr>
            <p:ph type="body" idx="1"/>
          </p:nvPr>
        </p:nvSpPr>
        <p:spPr>
          <a:xfrm>
            <a:off x="1260177" y="2881350"/>
            <a:ext cx="22016952" cy="7266417"/>
          </a:xfrm>
          <a:prstGeom prst="rect">
            <a:avLst/>
          </a:prstGeom>
        </p:spPr>
        <p:txBody>
          <a:bodyPr/>
          <a:lstStyle/>
          <a:p>
            <a:pPr defTabSz="975121">
              <a:defRPr spc="-342" sz="8568"/>
            </a:pPr>
            <a:r>
              <a:t>Plan what needs to be done, </a:t>
            </a:r>
          </a:p>
          <a:p>
            <a:pPr defTabSz="975121">
              <a:defRPr spc="-342" sz="8568"/>
            </a:pPr>
            <a:r>
              <a:t>but leave the “how” for individuals.*</a:t>
            </a:r>
          </a:p>
          <a:p>
            <a:pPr defTabSz="975121">
              <a:defRPr spc="-342" sz="8568"/>
            </a:pPr>
          </a:p>
          <a:p>
            <a:pPr defTabSz="975121">
              <a:defRPr spc="-342" sz="8568"/>
            </a:pPr>
            <a:r>
              <a:t>Autonomy is not democracy.</a:t>
            </a:r>
          </a:p>
        </p:txBody>
      </p:sp>
      <p:sp>
        <p:nvSpPr>
          <p:cNvPr id="315" name="* Bonus: shorter planning meetings!"/>
          <p:cNvSpPr txBox="1"/>
          <p:nvPr/>
        </p:nvSpPr>
        <p:spPr>
          <a:xfrm>
            <a:off x="14182596" y="11789520"/>
            <a:ext cx="8497057" cy="542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* Bonus: shorter planning meetings!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Favour CI/CD over review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Favour CI/CD over review</a:t>
            </a:r>
          </a:p>
          <a:p>
            <a:pPr/>
            <a:r>
              <a:t>(Psychological Safety)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Make small tasks with clearly…"/>
          <p:cNvSpPr txBox="1"/>
          <p:nvPr>
            <p:ph type="body" idx="1"/>
          </p:nvPr>
        </p:nvSpPr>
        <p:spPr>
          <a:xfrm>
            <a:off x="1298277" y="2068356"/>
            <a:ext cx="21863646" cy="9579288"/>
          </a:xfrm>
          <a:prstGeom prst="rect">
            <a:avLst/>
          </a:prstGeom>
        </p:spPr>
        <p:txBody>
          <a:bodyPr/>
          <a:lstStyle/>
          <a:p>
            <a:pPr/>
            <a:r>
              <a:t>Make small tasks with clearly </a:t>
            </a:r>
          </a:p>
          <a:p>
            <a:pPr/>
            <a:r>
              <a:t>defined completion states </a:t>
            </a:r>
          </a:p>
          <a:p>
            <a:pPr/>
          </a:p>
          <a:p>
            <a:pPr/>
            <a:r>
              <a:t>(Yay AGILE, YAY TDD)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Optimise processes for short feedback loop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Optimise processes for short feedback loops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Fix bugs in your open source dependencies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Fix bugs in your open source dependencies.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Don’t be the “go-to” person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35818">
              <a:defRPr spc="-293" sz="7344"/>
            </a:pPr>
            <a:r>
              <a:t>Don’t be the “go-to” person.</a:t>
            </a:r>
          </a:p>
          <a:p>
            <a:pPr defTabSz="835818">
              <a:defRPr spc="-293" sz="7344"/>
            </a:pPr>
          </a:p>
          <a:p>
            <a:pPr defTabSz="835818">
              <a:defRPr spc="-293" sz="7344"/>
            </a:pPr>
            <a:r>
              <a:t>Write the “go-to” document.</a:t>
            </a:r>
          </a:p>
        </p:txBody>
      </p:sp>
      <p:sp>
        <p:nvSpPr>
          <p:cNvPr id="326" name="See also:…"/>
          <p:cNvSpPr txBox="1"/>
          <p:nvPr/>
        </p:nvSpPr>
        <p:spPr>
          <a:xfrm>
            <a:off x="9415670" y="11939882"/>
            <a:ext cx="12809501" cy="949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See also:</a:t>
            </a:r>
          </a:p>
          <a:p>
            <a:pPr/>
            <a:r>
              <a:rPr u="sng">
                <a:hlinkClick r:id="rId2" invalidUrl="" action="" tgtFrame="" tooltip="" history="1" highlightClick="0" endSnd="0"/>
              </a:rPr>
              <a:t>Software engineers don't scale ... or how I learned to stop worrying and love commenting my code.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RFCs not meetings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12601">
              <a:defRPr spc="-285" sz="7140"/>
            </a:pPr>
            <a:r>
              <a:t>RFCs not meetings.</a:t>
            </a:r>
          </a:p>
          <a:p>
            <a:pPr defTabSz="812601">
              <a:defRPr spc="-285" sz="7140"/>
            </a:pPr>
          </a:p>
          <a:p>
            <a:pPr defTabSz="812601">
              <a:defRPr spc="-285" sz="7140"/>
            </a:pPr>
            <a:r>
              <a:t>Asynchronous work makes space for flow.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Delegate, automate or “Gamify” things that are not challenging enough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defTabSz="917078">
              <a:defRPr spc="-322" sz="8058"/>
            </a:lvl1pPr>
          </a:lstStyle>
          <a:p>
            <a:pPr/>
            <a:r>
              <a:t>Delegate, automate or “Gamify” things that are not challenging enough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Oh noes! I’ve come to a  hippy-dippy-fun-in-the-sun talk about crystals and Aromatherapy. What the heck? I thought this was supposed to be about programming java, agile or something else like that.  :-("/>
          <p:cNvSpPr txBox="1"/>
          <p:nvPr>
            <p:ph type="title"/>
          </p:nvPr>
        </p:nvSpPr>
        <p:spPr>
          <a:xfrm>
            <a:off x="1257300" y="646982"/>
            <a:ext cx="21869400" cy="12422036"/>
          </a:xfrm>
          <a:prstGeom prst="rect">
            <a:avLst/>
          </a:prstGeom>
        </p:spPr>
        <p:txBody>
          <a:bodyPr/>
          <a:lstStyle>
            <a:lvl1pPr algn="just" defTabSz="363220">
              <a:defRPr spc="-438" sz="10956"/>
            </a:lvl1pPr>
          </a:lstStyle>
          <a:p>
            <a:pPr/>
            <a:r>
              <a:t>Oh noes! I’ve come to a  hippy-dippy-fun-in-the-sun talk about crystals and Aromatherapy. What the heck? I thought this was supposed to be about programming java, agile or something else like that.  :-(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Use pairing/mobbing to get past things that are too challenging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defTabSz="1067990">
              <a:defRPr spc="-375" sz="9384"/>
            </a:lvl1pPr>
          </a:lstStyle>
          <a:p>
            <a:pPr/>
            <a:r>
              <a:t>Use pairing/mobbing to get past things that are too challenging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Don’t do Blog-post driven development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35818">
              <a:defRPr spc="-293" sz="7344"/>
            </a:pPr>
            <a:r>
              <a:t>Don’t do Blog-post driven development </a:t>
            </a:r>
          </a:p>
          <a:p>
            <a:pPr defTabSz="835818">
              <a:defRPr spc="-293" sz="7344"/>
            </a:pPr>
          </a:p>
          <a:p>
            <a:pPr defTabSz="835818">
              <a:defRPr spc="-293" sz="7344"/>
            </a:pPr>
            <a:r>
              <a:t>Try THINkING (it’s fun!)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TRUST your colleague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TRUST your colleagues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Remember:…"/>
          <p:cNvSpPr txBox="1"/>
          <p:nvPr>
            <p:ph type="body" idx="1"/>
          </p:nvPr>
        </p:nvSpPr>
        <p:spPr>
          <a:xfrm>
            <a:off x="1298277" y="675632"/>
            <a:ext cx="21863646" cy="12180759"/>
          </a:xfrm>
          <a:prstGeom prst="rect">
            <a:avLst/>
          </a:prstGeom>
        </p:spPr>
        <p:txBody>
          <a:bodyPr/>
          <a:lstStyle/>
          <a:p>
            <a:pPr/>
            <a:r>
              <a:t>Remember:</a:t>
            </a:r>
          </a:p>
          <a:p>
            <a:pPr/>
            <a:r>
              <a:t>Clear goals </a:t>
            </a:r>
          </a:p>
          <a:p>
            <a:pPr/>
            <a:r>
              <a:t>+ trust </a:t>
            </a:r>
          </a:p>
          <a:p>
            <a:pPr/>
            <a:r>
              <a:t>+ space </a:t>
            </a:r>
          </a:p>
          <a:p>
            <a:pPr/>
            <a:r>
              <a:t>= happiness.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hat one crazy tip….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That one crazy tip….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TO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defTabSz="454025">
              <a:defRPr spc="-660" sz="16500"/>
            </a:lvl1pPr>
          </a:lstStyle>
          <a:p>
            <a:pPr/>
            <a:r>
              <a:t>STOP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defTabSz="454025">
              <a:defRPr spc="-660" sz="16500"/>
            </a:lvl1pPr>
          </a:lstStyle>
          <a:p>
            <a:pPr/>
            <a:r>
              <a:t>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WIT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defTabSz="454025">
              <a:defRPr spc="-660" sz="16500"/>
            </a:lvl1pPr>
          </a:lstStyle>
          <a:p>
            <a:pPr/>
            <a:r>
              <a:t>WITH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Th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defTabSz="454025">
              <a:defRPr spc="-660" sz="16500"/>
            </a:lvl1pPr>
          </a:lstStyle>
          <a:p>
            <a:pPr/>
            <a:r>
              <a:t>The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DAMN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defTabSz="454025">
              <a:defRPr spc="-660" sz="16500"/>
            </a:lvl1pPr>
          </a:lstStyle>
          <a:p>
            <a:pPr/>
            <a:r>
              <a:t>DAMNED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9602" t="0" r="9602" b="0"/>
          <a:stretch>
            <a:fillRect/>
          </a:stretch>
        </p:blipFill>
        <p:spPr>
          <a:xfrm>
            <a:off x="14034291" y="-1"/>
            <a:ext cx="10349535" cy="13716000"/>
          </a:xfrm>
          <a:prstGeom prst="rect">
            <a:avLst/>
          </a:prstGeom>
        </p:spPr>
      </p:pic>
      <p:sp>
        <p:nvSpPr>
          <p:cNvPr id="182" name="Developer eXperience Engineering is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Developer eXperience Engineering is:</a:t>
            </a:r>
          </a:p>
          <a:p>
            <a:pPr indent="419100">
              <a:defRPr i="1">
                <a:latin typeface="+mn-lt"/>
                <a:ea typeface="+mn-ea"/>
                <a:cs typeface="+mn-cs"/>
                <a:sym typeface="Graphik"/>
              </a:defRPr>
            </a:pPr>
            <a:r>
              <a:rPr>
                <a:latin typeface="Graphik Compact Regular"/>
                <a:ea typeface="Graphik Compact Regular"/>
                <a:cs typeface="Graphik Compact Regular"/>
                <a:sym typeface="Graphik Compact Regular"/>
              </a:rPr>
              <a:t>"An engineering effort using a holistic product design approach to refine a software developer’s experience with a product.</a:t>
            </a:r>
            <a:r>
              <a:t>”</a:t>
            </a:r>
          </a:p>
          <a:p>
            <a:pPr>
              <a:defRPr sz="5700"/>
            </a:pPr>
            <a:r>
              <a:t>Programmers are people too!</a:t>
            </a:r>
          </a:p>
        </p:txBody>
      </p:sp>
      <p:sp>
        <p:nvSpPr>
          <p:cNvPr id="183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184" name="Why do you car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pc="-372" sz="9300"/>
            </a:lvl1pPr>
          </a:lstStyle>
          <a:p>
            <a:pPr/>
            <a:r>
              <a:t>Why do you care?</a:t>
            </a:r>
          </a:p>
        </p:txBody>
      </p:sp>
      <p:sp>
        <p:nvSpPr>
          <p:cNvPr id="185" name="I’m a developer Experience Engineer"/>
          <p:cNvSpPr txBox="1"/>
          <p:nvPr>
            <p:ph type="body" idx="23"/>
          </p:nvPr>
        </p:nvSpPr>
        <p:spPr>
          <a:xfrm>
            <a:off x="1295400" y="4084383"/>
            <a:ext cx="11442701" cy="67837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I’m a developer Experience Engineer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MEETINGS"/>
          <p:cNvSpPr txBox="1"/>
          <p:nvPr>
            <p:ph type="title"/>
          </p:nvPr>
        </p:nvSpPr>
        <p:spPr>
          <a:xfrm>
            <a:off x="1295400" y="1699372"/>
            <a:ext cx="21869400" cy="10317256"/>
          </a:xfrm>
          <a:prstGeom prst="rect">
            <a:avLst/>
          </a:prstGeom>
        </p:spPr>
        <p:txBody>
          <a:bodyPr/>
          <a:lstStyle>
            <a:lvl1pPr algn="ctr" defTabSz="462280">
              <a:defRPr spc="-1344" sz="33600"/>
            </a:lvl1pPr>
          </a:lstStyle>
          <a:p>
            <a:pPr/>
            <a:r>
              <a:t>MEETINGS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Alread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defTabSz="454025">
              <a:defRPr spc="-660" sz="16500"/>
            </a:lvl1pPr>
          </a:lstStyle>
          <a:p>
            <a:pPr/>
            <a:r>
              <a:t>Already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Smiling person wearing sunglasses and a yellow top against a teal background" descr="Smiling person wearing sunglasses and a yellow top against a teal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35702" r="0" b="22128"/>
          <a:stretch>
            <a:fillRect/>
          </a:stretch>
        </p:blipFill>
        <p:spPr>
          <a:xfrm>
            <a:off x="-2" y="0"/>
            <a:ext cx="24384001" cy="13716000"/>
          </a:xfrm>
          <a:prstGeom prst="rect">
            <a:avLst/>
          </a:prstGeom>
        </p:spPr>
      </p:pic>
      <p:sp>
        <p:nvSpPr>
          <p:cNvPr id="357" name="FI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2600"/>
                </a:solidFill>
              </a:defRPr>
            </a:lvl1pPr>
          </a:lstStyle>
          <a:p>
            <a:pPr/>
            <a:r>
              <a:t>FIN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eoffrey Teale / CODEX 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360" name="Just the facts m’am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Just the facts m’am </a:t>
            </a:r>
          </a:p>
        </p:txBody>
      </p:sp>
      <p:sp>
        <p:nvSpPr>
          <p:cNvPr id="361" name="Cit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Citations</a:t>
            </a:r>
          </a:p>
        </p:txBody>
      </p:sp>
      <p:sp>
        <p:nvSpPr>
          <p:cNvPr id="362" name="[1] Berridge KC, Robinson TE. What is the role of dopamine in reward: hedonic impact, reward learning, or incentive salience? Brain Res Brain Res Rev. 1998 Dec;28(3):309-69. doi: 10.1016/s0165-0173(98)00019-8. PMID: 9858756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[1] Berridge KC, Robinson TE. What is the role of dopamine in reward: hedonic impact, reward learning, or incentive salience? Brain Res Brain Res Rev. 1998 Dec;28(3):309-69. doi: 10.1016/s0165-0173(98)00019-8. PMID: 9858756.</a:t>
            </a:r>
          </a:p>
          <a:p>
            <a:pPr/>
            <a:r>
              <a:t>[2] https://www.ncbi.nlm.nih.gov/pubmed/29073398</a:t>
            </a:r>
          </a:p>
          <a:p>
            <a:pPr/>
            <a:r>
              <a:t>[3] </a:t>
            </a:r>
            <a:r>
              <a:rPr u="sng">
                <a:hlinkClick r:id="rId2" invalidUrl="" action="" tgtFrame="" tooltip="" history="1" highlightClick="0" endSnd="0"/>
              </a:rPr>
              <a:t>https://www.ncbi.nlm.nih.gov/pubmed/21217764</a:t>
            </a:r>
          </a:p>
          <a:p>
            <a:pPr/>
            <a:r>
              <a:t>[4] </a:t>
            </a:r>
            <a:r>
              <a:rPr u="sng">
                <a:hlinkClick r:id="rId3" invalidUrl="" action="" tgtFrame="" tooltip="" history="1" highlightClick="0" endSnd="0"/>
              </a:rPr>
              <a:t>https://elifesciences.org/articles/58906</a:t>
            </a:r>
          </a:p>
          <a:p>
            <a:pPr/>
            <a:r>
              <a:t>[5] </a:t>
            </a:r>
            <a:r>
              <a:rPr u="sng">
                <a:hlinkClick r:id="rId4" invalidUrl="" action="" tgtFrame="" tooltip="" history="1" highlightClick="0" endSnd="0"/>
              </a:rPr>
              <a:t>https://news.mit.edu/2020/brain-reading-computer-code-1215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eoffrey Teale / CODEX 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365" name="Just The FACTS M’AM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Just The FACTS M’AM</a:t>
            </a:r>
          </a:p>
        </p:txBody>
      </p:sp>
      <p:sp>
        <p:nvSpPr>
          <p:cNvPr id="366" name="Cit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Citations</a:t>
            </a:r>
          </a:p>
        </p:txBody>
      </p:sp>
      <p:sp>
        <p:nvSpPr>
          <p:cNvPr id="367" name="[6] Legault, Lisa. (2016). The Need for Autonomy. Encyclopedia of Personality and Individual Differences. 10.1007/978-3-319-28099-8_1120-1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96570">
              <a:spcBef>
                <a:spcPts val="2800"/>
              </a:spcBef>
              <a:defRPr sz="3400"/>
            </a:pPr>
            <a:r>
              <a:t> [6] Legault, Lisa. (2016). The Need for Autonomy. Encyclopedia of Personality and Individual Differences. 10.1007/978-3-319-28099-8_1120-1.</a:t>
            </a:r>
          </a:p>
          <a:p>
            <a:pPr defTabSz="496570">
              <a:spcBef>
                <a:spcPts val="2800"/>
              </a:spcBef>
              <a:defRPr sz="3400"/>
            </a:pPr>
            <a:r>
              <a:t> [7] Niemiec, C. P., &amp; Ryan, R. M. (2013). What makes for a life well lived? Autonomy and its relation to full func- tioning and organismic wellness. In The Oxford hand- book of happiness (pp. 214–226). Oxford: Oxford University Press</a:t>
            </a:r>
          </a:p>
          <a:p>
            <a:pPr defTabSz="496570">
              <a:spcBef>
                <a:spcPts val="2800"/>
              </a:spcBef>
              <a:defRPr sz="3400"/>
            </a:pPr>
            <a:r>
              <a:t>[8] Moller, A. C., &amp; Deci, E. L. (2010). Interpersonal control, dehumanization, and violence: A self-determination theory perspective. Group Processes &amp; Intergroup Relations, 13, 41 –53</a:t>
            </a:r>
          </a:p>
          <a:p>
            <a:pPr defTabSz="496570">
              <a:spcBef>
                <a:spcPts val="2800"/>
              </a:spcBef>
              <a:defRPr sz="3400"/>
            </a:pPr>
            <a:r>
              <a:t>[9] Spreitzer, Gretchen (2008), Taking Stock: A Review of More Than Twenty Years of Research on Empowerment at 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EOFFREY TEALE / CODEX 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370" name="Just the facts M’am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Just the facts M’am</a:t>
            </a:r>
          </a:p>
        </p:txBody>
      </p:sp>
      <p:sp>
        <p:nvSpPr>
          <p:cNvPr id="371" name="Cit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Citations</a:t>
            </a:r>
          </a:p>
        </p:txBody>
      </p:sp>
      <p:sp>
        <p:nvSpPr>
          <p:cNvPr id="372" name="[10] Csikszentmihalyi, Mihaly. (1990). Flow: The Psychology of Optimal Experience.…"/>
          <p:cNvSpPr txBox="1"/>
          <p:nvPr>
            <p:ph type="body" idx="1"/>
          </p:nvPr>
        </p:nvSpPr>
        <p:spPr>
          <a:xfrm>
            <a:off x="1295400" y="5272783"/>
            <a:ext cx="21869400" cy="7137401"/>
          </a:xfrm>
          <a:prstGeom prst="rect">
            <a:avLst/>
          </a:prstGeom>
        </p:spPr>
        <p:txBody>
          <a:bodyPr/>
          <a:lstStyle/>
          <a:p>
            <a:pPr/>
            <a:r>
              <a:t>[10] Csikszentmihalyi, Mihaly. (1990). Flow: The Psychology of Optimal Experience. </a:t>
            </a:r>
          </a:p>
          <a:p>
            <a:pPr/>
            <a:r>
              <a:t>[11] Vygotsky, L. S. (1978). Mind in society: The development of higher psychological processes. Cambridge, MA: Harvard University Press.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eoffrey TEALE / CODEX 2021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2021. </a:t>
            </a:r>
          </a:p>
        </p:txBody>
      </p:sp>
      <p:sp>
        <p:nvSpPr>
          <p:cNvPr id="375" name="Images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Images</a:t>
            </a:r>
          </a:p>
        </p:txBody>
      </p:sp>
      <p:sp>
        <p:nvSpPr>
          <p:cNvPr id="376" name="CREDI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CREDITS</a:t>
            </a:r>
          </a:p>
        </p:txBody>
      </p:sp>
      <p:sp>
        <p:nvSpPr>
          <p:cNvPr id="377" name="All images in this presentation are either in the public domain, or have creative commons license information overlaid on them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All images in this presentation are either in the public domain, or have creative commons license information overlaid on them. </a:t>
            </a:r>
          </a:p>
          <a:p>
            <a:pPr/>
            <a:r>
              <a:t>One image (the statue of a man standing on a golden ball) was taken by me in Salzburg, Austria in 2011.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4243" b="0"/>
          <a:stretch>
            <a:fillRect/>
          </a:stretch>
        </p:blipFill>
        <p:spPr>
          <a:xfrm>
            <a:off x="14034290" y="-1"/>
            <a:ext cx="10349536" cy="13716000"/>
          </a:xfrm>
          <a:prstGeom prst="rect">
            <a:avLst/>
          </a:prstGeom>
        </p:spPr>
      </p:pic>
      <p:sp>
        <p:nvSpPr>
          <p:cNvPr id="188" name="Happy developers are productive developer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Happy developers are productive developers</a:t>
            </a:r>
          </a:p>
          <a:p>
            <a:pPr/>
            <a:r>
              <a:t>Developers are hard to find and easy to lose</a:t>
            </a:r>
          </a:p>
          <a:p>
            <a:pPr/>
            <a:r>
              <a:t>Understanding how you tick helps me do my job, and you do yours</a:t>
            </a:r>
          </a:p>
          <a:p>
            <a:pPr/>
            <a:r>
              <a:t>I promise practical solutions</a:t>
            </a:r>
          </a:p>
        </p:txBody>
      </p:sp>
      <p:sp>
        <p:nvSpPr>
          <p:cNvPr id="189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190" name="Its good busine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-367" sz="9200"/>
            </a:lvl1pPr>
          </a:lstStyle>
          <a:p>
            <a:pPr/>
            <a:r>
              <a:t>Its good business</a:t>
            </a:r>
          </a:p>
        </p:txBody>
      </p:sp>
      <p:sp>
        <p:nvSpPr>
          <p:cNvPr id="191" name="I’m un-hippily fact driven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I’m un-hippily fact driven</a:t>
            </a:r>
          </a:p>
        </p:txBody>
      </p:sp>
      <p:sp>
        <p:nvSpPr>
          <p:cNvPr id="192" name="&quot;Become a Nurse. Your Country Needs You, 1942&quot; by kitchener.lord is licensed under CC BY-NC-ND 2.0"/>
          <p:cNvSpPr txBox="1"/>
          <p:nvPr/>
        </p:nvSpPr>
        <p:spPr>
          <a:xfrm>
            <a:off x="14128523" y="327589"/>
            <a:ext cx="6644098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spcBef>
                <a:spcPts val="0"/>
              </a:spcBef>
              <a:tabLst/>
              <a:defRPr spc="0"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>
                <a:solidFill>
                  <a:srgbClr val="FFFB00"/>
                </a:solidFill>
                <a:hlinkClick r:id="rId3" invalidUrl="" action="" tgtFrame="" tooltip="" history="1" highlightClick="0" endSnd="0"/>
              </a:rPr>
              <a:t>"Become a Nurse. Your Country Needs You, 1942"</a:t>
            </a:r>
            <a:r>
              <a:rPr u="none">
                <a:solidFill>
                  <a:srgbClr val="FFFB00"/>
                </a:solidFill>
              </a:rPr>
              <a:t> by </a:t>
            </a:r>
            <a:r>
              <a:rPr>
                <a:solidFill>
                  <a:srgbClr val="FFFB00"/>
                </a:solidFill>
                <a:hlinkClick r:id="rId4" invalidUrl="" action="" tgtFrame="" tooltip="" history="1" highlightClick="0" endSnd="0"/>
              </a:rPr>
              <a:t>kitchener.lord</a:t>
            </a:r>
            <a:r>
              <a:rPr u="none">
                <a:solidFill>
                  <a:srgbClr val="FFFB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is licensed under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B00"/>
                </a:solidFill>
                <a:hlinkClick r:id="rId5" invalidUrl="" action="" tgtFrame="" tooltip="" history="1" highlightClick="0" endSnd="0"/>
              </a:rPr>
              <a:t>CC BY-NC-ND 2.0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Person with a big smile wearing a blue top in front of a blue wall" descr="Person with a big smile wearing a blue top in front of a blue wall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8470" t="0" r="31194" b="0"/>
          <a:stretch>
            <a:fillRect/>
          </a:stretch>
        </p:blipFill>
        <p:spPr>
          <a:xfrm>
            <a:off x="14034291" y="-1"/>
            <a:ext cx="10349536" cy="13716000"/>
          </a:xfrm>
          <a:prstGeom prst="rect">
            <a:avLst/>
          </a:prstGeom>
        </p:spPr>
      </p:pic>
      <p:sp>
        <p:nvSpPr>
          <p:cNvPr id="195" name="A DevX engineer can code, document, design, test and teach to make product experience great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DevX engineer can code, document, design, test and teach to make product experience great.</a:t>
            </a:r>
          </a:p>
          <a:p>
            <a:pPr/>
            <a:r>
              <a:t>What else can we do? </a:t>
            </a:r>
          </a:p>
          <a:p>
            <a:pPr/>
            <a:r>
              <a:t>If only there were a venue where we could talk to engineers more generally?</a:t>
            </a:r>
          </a:p>
        </p:txBody>
      </p:sp>
      <p:sp>
        <p:nvSpPr>
          <p:cNvPr id="196" name="Geoffrey Teale / CODEX 202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197" name="Why Happines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Happiness?</a:t>
            </a:r>
          </a:p>
        </p:txBody>
      </p:sp>
      <p:sp>
        <p:nvSpPr>
          <p:cNvPr id="198" name="Developer Care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Developer Care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Smiling person wearing sunglasses and a yellow top against a teal background" descr="Smiling person wearing sunglasses and a yellow top against a teal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25000"/>
          <a:stretch>
            <a:fillRect/>
          </a:stretch>
        </p:blipFill>
        <p:spPr>
          <a:xfrm>
            <a:off x="-2" y="0"/>
            <a:ext cx="31750001" cy="17859375"/>
          </a:xfrm>
          <a:prstGeom prst="rect">
            <a:avLst/>
          </a:prstGeom>
        </p:spPr>
      </p:pic>
      <p:sp>
        <p:nvSpPr>
          <p:cNvPr id="201" name="Let’s Start at the very begin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2600"/>
                </a:solidFill>
              </a:defRPr>
            </a:lvl1pPr>
          </a:lstStyle>
          <a:p>
            <a:pPr/>
            <a:r>
              <a:t>Let’s Start at the very beginning</a:t>
            </a:r>
          </a:p>
        </p:txBody>
      </p:sp>
      <p:sp>
        <p:nvSpPr>
          <p:cNvPr id="202" name="… a very good place to start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C79"/>
                </a:solidFill>
              </a:defRPr>
            </a:lvl1pPr>
          </a:lstStyle>
          <a:p>
            <a:pPr/>
            <a:r>
              <a:t>… a very good place to start.</a:t>
            </a:r>
          </a:p>
        </p:txBody>
      </p:sp>
      <p:sp>
        <p:nvSpPr>
          <p:cNvPr id="203" name="&quot;Vintage Disney Mary Poppins Plate by Sun Valley Melmac&quot; by GranniesKitchen is licensed under CC BY 2.0"/>
          <p:cNvSpPr txBox="1"/>
          <p:nvPr/>
        </p:nvSpPr>
        <p:spPr>
          <a:xfrm>
            <a:off x="484281" y="191650"/>
            <a:ext cx="692594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spcBef>
                <a:spcPts val="0"/>
              </a:spcBef>
              <a:tabLst/>
              <a:defRPr spc="0"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>
                <a:hlinkClick r:id="rId3" invalidUrl="" action="" tgtFrame="" tooltip="" history="1" highlightClick="0" endSnd="0"/>
              </a:rPr>
              <a:t>"Vintage Disney Mary Poppins Plate by Sun Valley Melmac"</a:t>
            </a:r>
            <a:r>
              <a:rPr u="none">
                <a:solidFill>
                  <a:srgbClr val="000000"/>
                </a:solidFill>
              </a:rPr>
              <a:t> by </a:t>
            </a:r>
            <a:r>
              <a:rPr>
                <a:hlinkClick r:id="rId4" invalidUrl="" action="" tgtFrame="" tooltip="" history="1" highlightClick="0" endSnd="0"/>
              </a:rPr>
              <a:t>GranniesKitchen</a:t>
            </a:r>
            <a:r>
              <a:rPr u="none">
                <a:solidFill>
                  <a:srgbClr val="000000"/>
                </a:solidFill>
              </a:rPr>
              <a:t> is licensed under </a:t>
            </a:r>
            <a:r>
              <a:rPr>
                <a:hlinkClick r:id="rId5" invalidUrl="" action="" tgtFrame="" tooltip="" history="1" highlightClick="0" endSnd="0"/>
              </a:rPr>
              <a:t>CC BY 2.0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eoffrey Teale / CODEX 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Geoffrey Teale / CODEX 2021</a:t>
            </a:r>
          </a:p>
        </p:txBody>
      </p:sp>
      <p:sp>
        <p:nvSpPr>
          <p:cNvPr id="206" name="Personal Observations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Personal Observations</a:t>
            </a:r>
          </a:p>
        </p:txBody>
      </p:sp>
      <p:sp>
        <p:nvSpPr>
          <p:cNvPr id="207" name="Happiness is a fleeting, ephemeral th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u="none"/>
            </a:pPr>
            <a:r>
              <a:t>Happiness is a fleeting, ephemeral thing</a:t>
            </a:r>
          </a:p>
          <a:p>
            <a:pPr>
              <a:defRPr u="none"/>
            </a:pPr>
            <a:r>
              <a:t>Mostly I am content:</a:t>
            </a:r>
          </a:p>
          <a:p>
            <a:pPr marL="874394" indent="-874394">
              <a:buClr>
                <a:srgbClr val="000000"/>
              </a:buClr>
              <a:buSzPct val="200000"/>
              <a:buChar char="•"/>
              <a:defRPr u="none"/>
            </a:pPr>
            <a:r>
              <a:t>I recognise happiness as a distinct state</a:t>
            </a:r>
          </a:p>
          <a:p>
            <a:pPr marL="874394" indent="-874394">
              <a:buClr>
                <a:srgbClr val="000000"/>
              </a:buClr>
              <a:buSzPct val="200000"/>
              <a:buChar char="•"/>
              <a:defRPr u="none"/>
            </a:pPr>
            <a:r>
              <a:t>Contentment is the absence of unhappiness</a:t>
            </a:r>
          </a:p>
          <a:p>
            <a:pPr lvl="1" marL="1522094" indent="-874394">
              <a:buClr>
                <a:srgbClr val="000000"/>
              </a:buClr>
              <a:buSzPct val="200000"/>
              <a:buChar char="•"/>
              <a:defRPr u="none"/>
            </a:pPr>
            <a:r>
              <a:t>e.g. money is only a factor when it’s missing ;-) </a:t>
            </a:r>
          </a:p>
        </p:txBody>
      </p:sp>
      <p:sp>
        <p:nvSpPr>
          <p:cNvPr id="208" name="The nature of happine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nature of happiness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44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b="0" baseline="0" cap="none" i="0" spc="-26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Compact Regular"/>
            <a:ea typeface="Graphik Compact Regular"/>
            <a:cs typeface="Graphik Compact Regular"/>
            <a:sym typeface="Graphik Compac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44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b="0" baseline="0" cap="none" i="0" spc="-26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Compact Regular"/>
            <a:ea typeface="Graphik Compact Regular"/>
            <a:cs typeface="Graphik Compact Regular"/>
            <a:sym typeface="Graphik Compac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